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80" r:id="rId4"/>
    <p:sldId id="283" r:id="rId5"/>
    <p:sldId id="284" r:id="rId6"/>
    <p:sldId id="285" r:id="rId7"/>
    <p:sldId id="287" r:id="rId8"/>
    <p:sldId id="288" r:id="rId9"/>
    <p:sldId id="261" r:id="rId10"/>
    <p:sldId id="262" r:id="rId11"/>
    <p:sldId id="263" r:id="rId12"/>
    <p:sldId id="264" r:id="rId13"/>
    <p:sldId id="265" r:id="rId14"/>
    <p:sldId id="286" r:id="rId15"/>
    <p:sldId id="290" r:id="rId16"/>
    <p:sldId id="289" r:id="rId17"/>
    <p:sldId id="291" r:id="rId18"/>
    <p:sldId id="267" r:id="rId19"/>
    <p:sldId id="266" r:id="rId20"/>
    <p:sldId id="307" r:id="rId21"/>
    <p:sldId id="268" r:id="rId22"/>
    <p:sldId id="292" r:id="rId23"/>
    <p:sldId id="294" r:id="rId24"/>
    <p:sldId id="269" r:id="rId25"/>
    <p:sldId id="293" r:id="rId26"/>
    <p:sldId id="270" r:id="rId27"/>
    <p:sldId id="271" r:id="rId28"/>
    <p:sldId id="295" r:id="rId29"/>
    <p:sldId id="303" r:id="rId30"/>
    <p:sldId id="302" r:id="rId31"/>
    <p:sldId id="296" r:id="rId32"/>
    <p:sldId id="297" r:id="rId33"/>
    <p:sldId id="298" r:id="rId34"/>
    <p:sldId id="304" r:id="rId35"/>
    <p:sldId id="299" r:id="rId36"/>
    <p:sldId id="300" r:id="rId37"/>
    <p:sldId id="301" r:id="rId38"/>
    <p:sldId id="257" r:id="rId39"/>
    <p:sldId id="258" r:id="rId40"/>
    <p:sldId id="259" r:id="rId41"/>
    <p:sldId id="305" r:id="rId42"/>
    <p:sldId id="260" r:id="rId43"/>
    <p:sldId id="306" r:id="rId4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26.10.2016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26.10.2016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fond-detyam.ru/detskiy-telefon-doveriya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Превентивная работа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в </a:t>
            </a:r>
            <a:r>
              <a:rPr lang="ru-RU" dirty="0"/>
              <a:t>области </a:t>
            </a:r>
            <a:r>
              <a:rPr lang="ru-RU" dirty="0" smtClean="0"/>
              <a:t>дорожной безопасности с семьями </a:t>
            </a:r>
            <a:r>
              <a:rPr lang="ru-RU" dirty="0"/>
              <a:t>«</a:t>
            </a:r>
            <a:r>
              <a:rPr lang="ru-RU" dirty="0" smtClean="0"/>
              <a:t>групп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риска»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052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51520" y="1484784"/>
            <a:ext cx="8229600" cy="4924425"/>
          </a:xfrm>
        </p:spPr>
        <p:txBody>
          <a:bodyPr>
            <a:normAutofit/>
          </a:bodyPr>
          <a:lstStyle/>
          <a:p>
            <a:r>
              <a:rPr lang="ru-RU" dirty="0"/>
              <a:t>При хронической невозможности достижения своих целей у родителей возникает </a:t>
            </a:r>
            <a:r>
              <a:rPr lang="ru-RU" i="1" dirty="0"/>
              <a:t>выученная беспомощность</a:t>
            </a:r>
            <a:r>
              <a:rPr lang="ru-RU" dirty="0"/>
              <a:t>, которая проявляется в форме эмоциональных расстройств</a:t>
            </a:r>
            <a:r>
              <a:rPr lang="ru-RU" dirty="0" smtClean="0"/>
              <a:t>(депрессия </a:t>
            </a:r>
            <a:r>
              <a:rPr lang="ru-RU" dirty="0"/>
              <a:t>или невротическая тревога</a:t>
            </a:r>
            <a:r>
              <a:rPr lang="ru-RU" dirty="0" smtClean="0"/>
              <a:t>), </a:t>
            </a:r>
            <a:r>
              <a:rPr lang="ru-RU" dirty="0"/>
              <a:t>дефицита мотивации и негативных установок в отношении изменений. </a:t>
            </a:r>
            <a:endParaRPr lang="ru-RU" dirty="0" smtClean="0"/>
          </a:p>
          <a:p>
            <a:r>
              <a:rPr lang="ru-RU" dirty="0" smtClean="0"/>
              <a:t>На </a:t>
            </a:r>
            <a:r>
              <a:rPr lang="ru-RU" dirty="0"/>
              <a:t>способность родителей из социально незащищенных семей выполнять свои функции сильно влияет </a:t>
            </a:r>
            <a:r>
              <a:rPr lang="ru-RU" i="1" dirty="0"/>
              <a:t>негативный образ себя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559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95536" y="1196752"/>
            <a:ext cx="8229600" cy="4924425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Тяжелая экономическая ситуация </a:t>
            </a:r>
            <a:r>
              <a:rPr lang="ru-RU" dirty="0" smtClean="0"/>
              <a:t>приводит к </a:t>
            </a:r>
            <a:r>
              <a:rPr lang="ru-RU" i="1" dirty="0" smtClean="0"/>
              <a:t>депривации </a:t>
            </a:r>
            <a:r>
              <a:rPr lang="ru-RU" i="1" dirty="0"/>
              <a:t>собственных потребностей родителей</a:t>
            </a:r>
            <a:r>
              <a:rPr lang="ru-RU" dirty="0"/>
              <a:t>, что снижает их внимание к потребностям ребенка. Дети могут получать достаточно эмоционального тепла от родителей и других членов семьи, но только если у них был «удачный день» и они могут позволить себе проявить </a:t>
            </a:r>
            <a:r>
              <a:rPr lang="ru-RU" dirty="0" err="1"/>
              <a:t>сензитивность</a:t>
            </a:r>
            <a:r>
              <a:rPr lang="ru-RU" dirty="0"/>
              <a:t> (чувствительность) к потребностям ребенка. </a:t>
            </a:r>
            <a:endParaRPr lang="ru-RU" dirty="0" smtClean="0"/>
          </a:p>
          <a:p>
            <a:r>
              <a:rPr lang="ru-RU" dirty="0" smtClean="0"/>
              <a:t>Родительское </a:t>
            </a:r>
            <a:r>
              <a:rPr lang="ru-RU" dirty="0"/>
              <a:t>поведение в социально незащищенных семьях часто характеризуется </a:t>
            </a:r>
            <a:r>
              <a:rPr lang="ru-RU" i="1" dirty="0"/>
              <a:t>непоследовательностью</a:t>
            </a:r>
            <a:r>
              <a:rPr lang="ru-RU" dirty="0"/>
              <a:t>, зависимостью родительского отношения к ребенку от влияния ситуативных внешних стрессоров.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070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67544" y="1412776"/>
            <a:ext cx="8229600" cy="5257800"/>
          </a:xfrm>
        </p:spPr>
        <p:txBody>
          <a:bodyPr>
            <a:normAutofit/>
          </a:bodyPr>
          <a:lstStyle/>
          <a:p>
            <a:r>
              <a:rPr lang="ru-RU" dirty="0" smtClean="0"/>
              <a:t>Специфические </a:t>
            </a:r>
            <a:r>
              <a:rPr lang="ru-RU" i="1" dirty="0" smtClean="0"/>
              <a:t>ценностные </a:t>
            </a:r>
            <a:r>
              <a:rPr lang="ru-RU" i="1" dirty="0"/>
              <a:t>ориентации</a:t>
            </a:r>
            <a:r>
              <a:rPr lang="ru-RU" dirty="0"/>
              <a:t> и представления о целях развития ребенка, иные, нежели у семей, принадлежащих к среднему классу (например, ценность </a:t>
            </a:r>
            <a:r>
              <a:rPr lang="ru-RU" dirty="0" smtClean="0"/>
              <a:t>послушания </a:t>
            </a:r>
            <a:r>
              <a:rPr lang="ru-RU" dirty="0"/>
              <a:t>и вытекающий из нее авторитарный родительский стиль</a:t>
            </a:r>
            <a:r>
              <a:rPr lang="ru-RU" dirty="0" smtClean="0"/>
              <a:t>)</a:t>
            </a:r>
          </a:p>
          <a:p>
            <a:r>
              <a:rPr lang="ru-RU" dirty="0" smtClean="0"/>
              <a:t>Особая </a:t>
            </a:r>
            <a:r>
              <a:rPr lang="ru-RU" i="1" dirty="0"/>
              <a:t>временная перспектива воспитательных воздействий</a:t>
            </a:r>
            <a:r>
              <a:rPr lang="ru-RU" dirty="0"/>
              <a:t> (направленность не на результаты в будущем, а на немедленный эффект — к таким воздействиям относятся и телесные наказания).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019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67544" y="980728"/>
            <a:ext cx="8229600" cy="5068888"/>
          </a:xfrm>
        </p:spPr>
        <p:txBody>
          <a:bodyPr>
            <a:normAutofit fontScale="92500"/>
          </a:bodyPr>
          <a:lstStyle/>
          <a:p>
            <a:r>
              <a:rPr lang="ru-RU" dirty="0"/>
              <a:t>Часто у неблагополучных семей </a:t>
            </a:r>
            <a:r>
              <a:rPr lang="ru-RU" i="1" dirty="0"/>
              <a:t>отсутствует запрос</a:t>
            </a:r>
            <a:r>
              <a:rPr lang="ru-RU" dirty="0"/>
              <a:t> на психологическую, правовую и иные виды помощи, кроме материальной. Это может быть связано с непониманием проблемы; нереалистичными ожиданиями от специалистов или неблагоприятным опытом общения с </a:t>
            </a:r>
            <a:r>
              <a:rPr lang="ru-RU" dirty="0" smtClean="0"/>
              <a:t>ними. </a:t>
            </a:r>
            <a:endParaRPr lang="ru-RU" dirty="0"/>
          </a:p>
          <a:p>
            <a:r>
              <a:rPr lang="ru-RU" dirty="0" smtClean="0"/>
              <a:t>Сильная </a:t>
            </a:r>
            <a:r>
              <a:rPr lang="ru-RU" i="1" dirty="0" smtClean="0"/>
              <a:t>двойственность </a:t>
            </a:r>
            <a:r>
              <a:rPr lang="ru-RU" i="1" dirty="0"/>
              <a:t>в отношении ребенка и </a:t>
            </a:r>
            <a:r>
              <a:rPr lang="ru-RU" i="1" dirty="0" err="1" smtClean="0"/>
              <a:t>родительства</a:t>
            </a:r>
            <a:r>
              <a:rPr lang="ru-RU" i="1" dirty="0" smtClean="0"/>
              <a:t>, </a:t>
            </a:r>
            <a:r>
              <a:rPr lang="ru-RU" dirty="0"/>
              <a:t>отношение к ребенку и как к близкому человеку, и как к источнику дополнительной нагрузки и стресса. </a:t>
            </a:r>
            <a:r>
              <a:rPr lang="ru-RU" dirty="0" smtClean="0"/>
              <a:t>Если ребенок попадает в беду, родители </a:t>
            </a:r>
            <a:r>
              <a:rPr lang="ru-RU" dirty="0"/>
              <a:t>готовы «на что угодно</a:t>
            </a:r>
            <a:r>
              <a:rPr lang="ru-RU" dirty="0" smtClean="0"/>
              <a:t>». </a:t>
            </a:r>
            <a:r>
              <a:rPr lang="ru-RU" dirty="0"/>
              <a:t>Однако это не гарантирует, что без внешнего контроля они со временем не вернутся к привычным формам поведения, которые привели к кризису.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954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611560" y="1052736"/>
            <a:ext cx="7632848" cy="504056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Родители в той или иной мере осознают риски, которым подвергаются их дети из-за условий жизни и нарушений детско-родительских отношений, но неблагоприятные стили взаимодействия с детьми часто воспринимаются как «навязанные обстоятельствами», а не как зона собственной ответственности. </a:t>
            </a:r>
          </a:p>
          <a:p>
            <a:r>
              <a:rPr lang="ru-RU" dirty="0" smtClean="0"/>
              <a:t>Сами родители «группы риска» склонны объяснять риск поведением водителей и особенностями района: нарушениями скоростного режима, стихийной парковкой у детских площадок или отсутствием детских площадок… (И это тоже верно)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379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с этим делать?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Вариант АГРЕССИВНЫЙ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«А почему вы заставляете что-то покупать? Вы знаете, что поборы в школе запрещены?</a:t>
            </a:r>
          </a:p>
          <a:p>
            <a:pPr marL="0" indent="0">
              <a:buNone/>
            </a:pPr>
            <a:r>
              <a:rPr lang="ru-RU" dirty="0" smtClean="0"/>
              <a:t>И зачем детей классными часами загружать? Мой даже главные предметы сделать не успевает!»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Вариант БЕЗРАЗЛИЧНЫЙ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«Ну и что…? Мы вот росли с ключом на шее, сами ходили домой без всяких отражателей. А сейчас – не парни, а мямли растут – отражатели, защиты, шлемы, бабушка с пирожком встречает…»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333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024744" cy="1143000"/>
          </a:xfrm>
        </p:spPr>
        <p:txBody>
          <a:bodyPr/>
          <a:lstStyle/>
          <a:p>
            <a:r>
              <a:rPr lang="ru-RU" dirty="0" smtClean="0"/>
              <a:t>Работа с возражениями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ru-RU" dirty="0" smtClean="0"/>
              <a:t>Вывод сопротивления на поверхность: назвать происходящее</a:t>
            </a:r>
          </a:p>
          <a:p>
            <a:r>
              <a:rPr lang="ru-RU" dirty="0" smtClean="0"/>
              <a:t>Уважение к сопротивлению: слушать, признавать факт переживаний, признавать, что это нормально)</a:t>
            </a:r>
          </a:p>
          <a:p>
            <a:r>
              <a:rPr lang="ru-RU" dirty="0" smtClean="0"/>
              <a:t>Исследовать сопротивление (относится к конкретным требованиям или к общему восприятию ситуации; выяснить, чего человек хочет)</a:t>
            </a:r>
          </a:p>
          <a:p>
            <a:r>
              <a:rPr lang="ru-RU" dirty="0" smtClean="0"/>
              <a:t>Перепроверка: уточнить понимание, проговорить итоги, с которыми ы расходимся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509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024744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00808"/>
            <a:ext cx="8229600" cy="5357192"/>
          </a:xfrm>
        </p:spPr>
        <p:txBody>
          <a:bodyPr>
            <a:normAutofit/>
          </a:bodyPr>
          <a:lstStyle/>
          <a:p>
            <a:r>
              <a:rPr lang="ru-RU" dirty="0" smtClean="0"/>
              <a:t>«Похоже, вы очень недовольны тем, что я предложила сделать»</a:t>
            </a:r>
          </a:p>
          <a:p>
            <a:r>
              <a:rPr lang="ru-RU" dirty="0" smtClean="0"/>
              <a:t>«Собрание проходит для того, чтобы мы могли обсудить эти вопросы»</a:t>
            </a:r>
          </a:p>
          <a:p>
            <a:r>
              <a:rPr lang="ru-RU" dirty="0" smtClean="0"/>
              <a:t>«Давайте уточним: вам в принципе не нравится, что школа просит вас что-то купить, или вы считаете светоотражатели ненужными?», «А как бы вы предложили сделать дорогу из школы домой безопаснее?»</a:t>
            </a:r>
          </a:p>
          <a:p>
            <a:r>
              <a:rPr lang="ru-RU" dirty="0" smtClean="0"/>
              <a:t>«Марья Ивановна сказала, что знает, где светоотражатели на рукав продаются оптом, по 30 </a:t>
            </a:r>
            <a:r>
              <a:rPr lang="ru-RU" dirty="0" err="1" smtClean="0"/>
              <a:t>руб</a:t>
            </a:r>
            <a:r>
              <a:rPr lang="ru-RU" dirty="0" smtClean="0"/>
              <a:t> за штуку. Все согласны потратить 60 </a:t>
            </a:r>
            <a:r>
              <a:rPr lang="ru-RU" dirty="0" err="1" smtClean="0"/>
              <a:t>руб</a:t>
            </a:r>
            <a:r>
              <a:rPr lang="ru-RU" dirty="0" smtClean="0"/>
              <a:t> на 2 штуки?»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19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7024744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Случай из практики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340768"/>
            <a:ext cx="8229600" cy="48531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Васе 12 лет, он плохо учится, иногда приходит в школу со с опухшим ухом или другими следами телесных наказаний. Его мама стоит на учете в органах опеки. При этом она не замыкается, а ходит на все школьные собрания и просит «повлиять» на ее сына, так как сама «не справляется» даже с помощью наказаний. За ребенка она очень боится, потому что «он балбесничает, гуляет где-то и залезает, куда не надо». Однажды в беседе о том, как класс собирается проводить осенние каникулы, Вася заявляет:</a:t>
            </a:r>
            <a:br>
              <a:rPr lang="ru-RU" dirty="0" smtClean="0"/>
            </a:br>
            <a:r>
              <a:rPr lang="ru-RU" i="1" dirty="0" smtClean="0"/>
              <a:t>А мы с большими пацанами умеем перебегать шоссе прямо перед машинами! Это круто!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970186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Работаем в команде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85668"/>
          </a:xfrm>
        </p:spPr>
        <p:txBody>
          <a:bodyPr>
            <a:normAutofit/>
          </a:bodyPr>
          <a:lstStyle/>
          <a:p>
            <a:r>
              <a:rPr lang="ru-RU" dirty="0" smtClean="0"/>
              <a:t>Если семья / ребенок стоят на учете в организациях защиты детства, то у них должен быть куратор и индивидуальный план сопровождения (реабилитации)</a:t>
            </a:r>
          </a:p>
          <a:p>
            <a:r>
              <a:rPr lang="ru-RU" dirty="0" smtClean="0"/>
              <a:t>Другие профилактические программы решают похожие </a:t>
            </a:r>
            <a:r>
              <a:rPr lang="ru-RU" i="1" dirty="0" smtClean="0"/>
              <a:t>психологические </a:t>
            </a:r>
            <a:r>
              <a:rPr lang="ru-RU" dirty="0" smtClean="0"/>
              <a:t>задачи</a:t>
            </a:r>
          </a:p>
          <a:p>
            <a:r>
              <a:rPr lang="ru-RU" dirty="0" smtClean="0"/>
              <a:t>Телефон доверия для детей – консультации и для педагогов (психологи, юристы)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083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Семьи «группы риска»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Формальное определение: находятся в трудной жизненной ситуации / социально опасном положении; стоят на учете в ПДН, КДН и/или </a:t>
            </a:r>
            <a:r>
              <a:rPr lang="ru-RU" dirty="0" err="1" smtClean="0"/>
              <a:t>ООиП</a:t>
            </a:r>
            <a:endParaRPr lang="ru-RU" dirty="0" smtClean="0"/>
          </a:p>
          <a:p>
            <a:r>
              <a:rPr lang="ru-RU" dirty="0" smtClean="0"/>
              <a:t>По сути: имеют проблемы в сфере отношений с детьми и еще 2-3 сферах жизни, часто находятся в социальной изоляции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519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8-800-2000-122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ru-RU" dirty="0" smtClean="0"/>
              <a:t>Единый общероссийский номер детского телефона доверия</a:t>
            </a:r>
          </a:p>
          <a:p>
            <a:pPr marL="68580" indent="0">
              <a:buNone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fond-detyam.ru/detskiy-telefon-doveriya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Особенности подростков «группы риска»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85668"/>
          </a:xfrm>
        </p:spPr>
        <p:txBody>
          <a:bodyPr>
            <a:normAutofit/>
          </a:bodyPr>
          <a:lstStyle/>
          <a:p>
            <a:r>
              <a:rPr lang="ru-RU" dirty="0" smtClean="0"/>
              <a:t>Неравномерное развитие в разных сферах</a:t>
            </a:r>
          </a:p>
          <a:p>
            <a:r>
              <a:rPr lang="ru-RU" dirty="0" smtClean="0"/>
              <a:t>Педагогическая запущенность, отсутствие учебной мотивации</a:t>
            </a:r>
          </a:p>
          <a:p>
            <a:r>
              <a:rPr lang="ru-RU" dirty="0" smtClean="0"/>
              <a:t>Влияние травмирующих ситуаций</a:t>
            </a:r>
          </a:p>
          <a:p>
            <a:r>
              <a:rPr lang="ru-RU" dirty="0" smtClean="0"/>
              <a:t>Хронический стресс: ограниченная способность к </a:t>
            </a:r>
            <a:r>
              <a:rPr lang="ru-RU" dirty="0" err="1" smtClean="0"/>
              <a:t>саморегуляции</a:t>
            </a:r>
            <a:r>
              <a:rPr lang="ru-RU" dirty="0" smtClean="0"/>
              <a:t>, сосредоточению и обучению по физиологическим причинам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5757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Реабилитационный досуг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Реабилитационный досуг – восстановительная технология, </a:t>
            </a:r>
            <a:r>
              <a:rPr lang="ru-RU" dirty="0" smtClean="0"/>
              <a:t>направленная </a:t>
            </a:r>
            <a:r>
              <a:rPr lang="ru-RU" dirty="0"/>
              <a:t>на формирование и обеспечение оптимального </a:t>
            </a:r>
            <a:r>
              <a:rPr lang="ru-RU" dirty="0" smtClean="0"/>
              <a:t>функционирования </a:t>
            </a:r>
            <a:r>
              <a:rPr lang="ru-RU" dirty="0"/>
              <a:t>психологических механизмов социальной адаптации, позволяющих ребенку адекватно действовать в различных </a:t>
            </a:r>
            <a:r>
              <a:rPr lang="ru-RU" dirty="0" smtClean="0"/>
              <a:t>условиях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408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Целевые группы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Традиционной досуговой деятельности:</a:t>
            </a:r>
          </a:p>
          <a:p>
            <a:r>
              <a:rPr lang="ru-RU" dirty="0" smtClean="0"/>
              <a:t>Дети</a:t>
            </a:r>
            <a:r>
              <a:rPr lang="ru-RU" dirty="0"/>
              <a:t>, проявляющие </a:t>
            </a:r>
            <a:r>
              <a:rPr lang="ru-RU" dirty="0" smtClean="0"/>
              <a:t>склонности </a:t>
            </a:r>
            <a:r>
              <a:rPr lang="ru-RU" dirty="0"/>
              <a:t>и интерес к выбранной сфере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Реабилитационного досуга: </a:t>
            </a:r>
          </a:p>
          <a:p>
            <a:r>
              <a:rPr lang="ru-RU" dirty="0" smtClean="0"/>
              <a:t>Дети </a:t>
            </a:r>
            <a:r>
              <a:rPr lang="ru-RU" dirty="0"/>
              <a:t>группы риска, имеющие нарушения в процессе </a:t>
            </a:r>
            <a:r>
              <a:rPr lang="ru-RU" dirty="0" smtClean="0"/>
              <a:t>социализации</a:t>
            </a:r>
            <a:r>
              <a:rPr lang="ru-RU" dirty="0"/>
              <a:t>, выказывающие признаки социальной </a:t>
            </a:r>
            <a:r>
              <a:rPr lang="ru-RU" dirty="0" err="1" smtClean="0"/>
              <a:t>дезадаптации</a:t>
            </a:r>
            <a:endParaRPr lang="ru-RU" dirty="0" smtClean="0"/>
          </a:p>
          <a:p>
            <a:pPr marL="0" indent="0" algn="r">
              <a:buNone/>
            </a:pPr>
            <a:r>
              <a:rPr lang="ru-RU" i="1" dirty="0" smtClean="0"/>
              <a:t>(не более 1/3 от состава группы)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85863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4674"/>
            <a:ext cx="7024744" cy="1143000"/>
          </a:xfrm>
        </p:spPr>
        <p:txBody>
          <a:bodyPr/>
          <a:lstStyle/>
          <a:p>
            <a:r>
              <a:rPr lang="ru-RU" dirty="0" smtClean="0"/>
              <a:t>Цели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53285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/>
              <a:t>Традиционной досуговой деятельности: </a:t>
            </a:r>
          </a:p>
          <a:p>
            <a:r>
              <a:rPr lang="ru-RU" dirty="0" smtClean="0"/>
              <a:t>Социализация </a:t>
            </a:r>
            <a:r>
              <a:rPr lang="ru-RU" dirty="0"/>
              <a:t>ребенка – передача социокультурных навыков, норм и традиций от одного поколения к другому, развитие умственных и </a:t>
            </a:r>
            <a:r>
              <a:rPr lang="ru-RU" dirty="0" smtClean="0"/>
              <a:t>физических </a:t>
            </a:r>
            <a:r>
              <a:rPr lang="ru-RU" dirty="0"/>
              <a:t>способностей, творческого потенциала ребенка </a:t>
            </a:r>
            <a:endParaRPr lang="ru-RU" dirty="0" smtClean="0"/>
          </a:p>
          <a:p>
            <a:pPr marL="0" indent="0">
              <a:buNone/>
            </a:pPr>
            <a:r>
              <a:rPr lang="ru-RU" i="1" dirty="0"/>
              <a:t>- воспитание школьников в духе гражданственности, высокой культуры, </a:t>
            </a:r>
            <a:r>
              <a:rPr lang="ru-RU" i="1" dirty="0" smtClean="0"/>
              <a:t>коллективизма</a:t>
            </a:r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>- профессиональная ориентация </a:t>
            </a:r>
            <a:r>
              <a:rPr lang="ru-RU" i="1" dirty="0" smtClean="0"/>
              <a:t>учащихся</a:t>
            </a:r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>- пропаганда безопасного поведения на дорогах и улицах среди детей младшего и среднего </a:t>
            </a:r>
            <a:r>
              <a:rPr lang="ru-RU" i="1" dirty="0" smtClean="0"/>
              <a:t>возраста</a:t>
            </a:r>
            <a:endParaRPr lang="ru-RU" i="1" dirty="0"/>
          </a:p>
          <a:p>
            <a:pPr marL="0" indent="0">
              <a:buNone/>
            </a:pPr>
            <a:r>
              <a:rPr lang="ru-RU" b="1" dirty="0" smtClean="0"/>
              <a:t>Реабилитационного досуга:</a:t>
            </a:r>
          </a:p>
          <a:p>
            <a:r>
              <a:rPr lang="ru-RU" dirty="0" err="1" smtClean="0"/>
              <a:t>Ресоциализация</a:t>
            </a:r>
            <a:r>
              <a:rPr lang="ru-RU" dirty="0" smtClean="0"/>
              <a:t> </a:t>
            </a:r>
            <a:r>
              <a:rPr lang="ru-RU" dirty="0"/>
              <a:t>ребенка – </a:t>
            </a:r>
            <a:r>
              <a:rPr lang="ru-RU" dirty="0" smtClean="0"/>
              <a:t>восстановление </a:t>
            </a:r>
            <a:r>
              <a:rPr lang="ru-RU" dirty="0"/>
              <a:t>утраченных (</a:t>
            </a:r>
            <a:r>
              <a:rPr lang="ru-RU" dirty="0" smtClean="0"/>
              <a:t>несформированных</a:t>
            </a:r>
            <a:r>
              <a:rPr lang="ru-RU" dirty="0"/>
              <a:t>) социальных навыков и норм поведения, коррекция </a:t>
            </a:r>
            <a:r>
              <a:rPr lang="ru-RU" dirty="0" err="1" smtClean="0"/>
              <a:t>девиантного</a:t>
            </a:r>
            <a:r>
              <a:rPr lang="ru-RU" dirty="0" smtClean="0"/>
              <a:t> </a:t>
            </a:r>
            <a:r>
              <a:rPr lang="ru-RU" dirty="0"/>
              <a:t>поведения </a:t>
            </a:r>
            <a:r>
              <a:rPr lang="ru-RU" dirty="0" smtClean="0"/>
              <a:t>ребенка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rgbClr val="FF0000"/>
                </a:solidFill>
              </a:rPr>
              <a:t>- ПРИМЕРЫ?</a:t>
            </a:r>
          </a:p>
        </p:txBody>
      </p:sp>
    </p:spTree>
    <p:extLst>
      <p:ext uri="{BB962C8B-B14F-4D97-AF65-F5344CB8AC3E}">
        <p14:creationId xmlns:p14="http://schemas.microsoft.com/office/powerpoint/2010/main" val="288678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0349"/>
            <a:ext cx="7024744" cy="1143000"/>
          </a:xfrm>
        </p:spPr>
        <p:txBody>
          <a:bodyPr/>
          <a:lstStyle/>
          <a:p>
            <a:r>
              <a:rPr lang="ru-RU" dirty="0" smtClean="0"/>
              <a:t>Цели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3285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Традиционной досуговой деятельности: </a:t>
            </a:r>
          </a:p>
          <a:p>
            <a:r>
              <a:rPr lang="ru-RU" dirty="0" smtClean="0"/>
              <a:t>Социализация </a:t>
            </a:r>
            <a:r>
              <a:rPr lang="ru-RU" dirty="0"/>
              <a:t>ребенка – передача социокультурных навыков, норм и традиций от одного поколения к другому, развитие умственных и </a:t>
            </a:r>
            <a:r>
              <a:rPr lang="ru-RU" dirty="0" smtClean="0"/>
              <a:t>физических </a:t>
            </a:r>
            <a:r>
              <a:rPr lang="ru-RU" dirty="0"/>
              <a:t>способностей, творческого потенциала ребенка </a:t>
            </a:r>
            <a:endParaRPr lang="ru-RU" dirty="0" smtClean="0"/>
          </a:p>
          <a:p>
            <a:pPr marL="0" indent="0">
              <a:buNone/>
            </a:pPr>
            <a:r>
              <a:rPr lang="ru-RU" i="1" dirty="0"/>
              <a:t>- воспитание школьников в духе гражданственности, высокой культуры, </a:t>
            </a:r>
            <a:r>
              <a:rPr lang="ru-RU" i="1" dirty="0" smtClean="0"/>
              <a:t>коллективизма</a:t>
            </a:r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>- профессиональная ориентация </a:t>
            </a:r>
            <a:r>
              <a:rPr lang="ru-RU" i="1" dirty="0" smtClean="0"/>
              <a:t>учащихся</a:t>
            </a:r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>- пропаганда безопасного поведения на дорогах и улицах среди детей младшего и среднего </a:t>
            </a:r>
            <a:r>
              <a:rPr lang="ru-RU" i="1" dirty="0" smtClean="0"/>
              <a:t>возраста</a:t>
            </a:r>
            <a:endParaRPr lang="ru-RU" i="1" dirty="0"/>
          </a:p>
          <a:p>
            <a:pPr marL="0" indent="0">
              <a:buNone/>
            </a:pPr>
            <a:r>
              <a:rPr lang="ru-RU" b="1" dirty="0" smtClean="0"/>
              <a:t>Реабилитационного досуга:</a:t>
            </a:r>
          </a:p>
          <a:p>
            <a:r>
              <a:rPr lang="ru-RU" dirty="0" err="1" smtClean="0"/>
              <a:t>Ресоциализация</a:t>
            </a:r>
            <a:r>
              <a:rPr lang="ru-RU" dirty="0" smtClean="0"/>
              <a:t> </a:t>
            </a:r>
            <a:r>
              <a:rPr lang="ru-RU" dirty="0"/>
              <a:t>ребенка – </a:t>
            </a:r>
            <a:r>
              <a:rPr lang="ru-RU" dirty="0" smtClean="0"/>
              <a:t>восстановление </a:t>
            </a:r>
            <a:r>
              <a:rPr lang="ru-RU" dirty="0"/>
              <a:t>утраченных (</a:t>
            </a:r>
            <a:r>
              <a:rPr lang="ru-RU" dirty="0" smtClean="0"/>
              <a:t>несформированных</a:t>
            </a:r>
            <a:r>
              <a:rPr lang="ru-RU" dirty="0"/>
              <a:t>) социальных навыков и норм поведения, коррекция </a:t>
            </a:r>
            <a:r>
              <a:rPr lang="ru-RU" dirty="0" err="1" smtClean="0"/>
              <a:t>девиантного</a:t>
            </a:r>
            <a:r>
              <a:rPr lang="ru-RU" dirty="0" smtClean="0"/>
              <a:t> </a:t>
            </a:r>
            <a:r>
              <a:rPr lang="ru-RU" dirty="0"/>
              <a:t>поведения </a:t>
            </a:r>
            <a:r>
              <a:rPr lang="ru-RU" dirty="0" smtClean="0"/>
              <a:t>ребенка</a:t>
            </a:r>
          </a:p>
          <a:p>
            <a:pPr>
              <a:buFontTx/>
              <a:buChar char="-"/>
            </a:pPr>
            <a:r>
              <a:rPr lang="ru-RU" i="1" dirty="0" smtClean="0">
                <a:solidFill>
                  <a:srgbClr val="FF0000"/>
                </a:solidFill>
              </a:rPr>
              <a:t>Освоение школьниками социальных норм поведения</a:t>
            </a:r>
          </a:p>
          <a:p>
            <a:pPr>
              <a:buFontTx/>
              <a:buChar char="-"/>
            </a:pPr>
            <a:r>
              <a:rPr lang="ru-RU" i="1" dirty="0" smtClean="0">
                <a:solidFill>
                  <a:srgbClr val="FF0000"/>
                </a:solidFill>
              </a:rPr>
              <a:t>Профилактика опасного поведения на дорогах и «выведение» подростков с улицы</a:t>
            </a:r>
            <a:endParaRPr lang="ru-RU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69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6632"/>
            <a:ext cx="7024744" cy="1143000"/>
          </a:xfrm>
        </p:spPr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06916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/>
              <a:t>Традиционной досуговой деятельности: </a:t>
            </a:r>
          </a:p>
          <a:p>
            <a:r>
              <a:rPr lang="ru-RU" dirty="0" smtClean="0"/>
              <a:t>Приобретение </a:t>
            </a:r>
            <a:r>
              <a:rPr lang="ru-RU" dirty="0"/>
              <a:t>ребенком знаний, навыков, умений в </a:t>
            </a:r>
            <a:r>
              <a:rPr lang="ru-RU" dirty="0" smtClean="0"/>
              <a:t>сфере безопасности дорожного движения</a:t>
            </a:r>
          </a:p>
          <a:p>
            <a:r>
              <a:rPr lang="ru-RU" dirty="0" smtClean="0"/>
              <a:t>Самореализация </a:t>
            </a:r>
            <a:r>
              <a:rPr lang="ru-RU" dirty="0"/>
              <a:t>ребенка, </a:t>
            </a:r>
            <a:r>
              <a:rPr lang="ru-RU" dirty="0" smtClean="0"/>
              <a:t>достижение </a:t>
            </a:r>
            <a:r>
              <a:rPr lang="ru-RU" dirty="0"/>
              <a:t>желаемого уровня успеха </a:t>
            </a:r>
            <a:r>
              <a:rPr lang="ru-RU" dirty="0" smtClean="0"/>
              <a:t>или самостоятельности в этой деятельности (участие </a:t>
            </a:r>
            <a:r>
              <a:rPr lang="ru-RU" dirty="0"/>
              <a:t>в </a:t>
            </a:r>
            <a:r>
              <a:rPr lang="ru-RU" dirty="0" smtClean="0"/>
              <a:t>конкурсах и </a:t>
            </a:r>
            <a:r>
              <a:rPr lang="ru-RU" dirty="0" err="1" smtClean="0"/>
              <a:t>т.д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r>
              <a:rPr lang="ru-RU" b="1" dirty="0" smtClean="0"/>
              <a:t>Реабилитационного досуга:</a:t>
            </a:r>
          </a:p>
          <a:p>
            <a:r>
              <a:rPr lang="ru-RU" dirty="0"/>
              <a:t>Становление адекватной </a:t>
            </a:r>
            <a:r>
              <a:rPr lang="ru-RU" dirty="0" smtClean="0"/>
              <a:t>самооценки</a:t>
            </a:r>
          </a:p>
          <a:p>
            <a:r>
              <a:rPr lang="ru-RU" dirty="0"/>
              <a:t>Снижение уровня стресса</a:t>
            </a:r>
            <a:endParaRPr lang="ru-RU" dirty="0" smtClean="0"/>
          </a:p>
          <a:p>
            <a:r>
              <a:rPr lang="ru-RU" dirty="0" smtClean="0"/>
              <a:t>Формирование базовых навыков коммуникации сотрудничества </a:t>
            </a:r>
          </a:p>
          <a:p>
            <a:r>
              <a:rPr lang="ru-RU" dirty="0" smtClean="0"/>
              <a:t>Применение </a:t>
            </a:r>
            <a:r>
              <a:rPr lang="ru-RU" dirty="0"/>
              <a:t>на практике </a:t>
            </a:r>
            <a:r>
              <a:rPr lang="ru-RU" dirty="0" smtClean="0"/>
              <a:t>базовых знаний </a:t>
            </a:r>
            <a:r>
              <a:rPr lang="ru-RU" dirty="0"/>
              <a:t>в сфере безопасности дорожного </a:t>
            </a:r>
            <a:r>
              <a:rPr lang="ru-RU" dirty="0" smtClean="0"/>
              <a:t>движения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925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Традиционной досуговой деятельности: </a:t>
            </a:r>
          </a:p>
          <a:p>
            <a:r>
              <a:rPr lang="ru-RU" dirty="0" smtClean="0"/>
              <a:t>Педагогические</a:t>
            </a:r>
            <a:endParaRPr lang="ru-RU" dirty="0"/>
          </a:p>
          <a:p>
            <a:pPr marL="0" indent="0">
              <a:buNone/>
            </a:pPr>
            <a:r>
              <a:rPr lang="ru-RU" b="1" dirty="0" smtClean="0"/>
              <a:t>Реабилитационного </a:t>
            </a:r>
            <a:r>
              <a:rPr lang="ru-RU" b="1" dirty="0"/>
              <a:t>досуга:</a:t>
            </a:r>
          </a:p>
          <a:p>
            <a:r>
              <a:rPr lang="ru-RU" dirty="0" smtClean="0"/>
              <a:t>Психологические и педагогические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834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Тренинг уверенного (</a:t>
            </a:r>
            <a:r>
              <a:rPr lang="ru-RU" dirty="0" err="1" smtClean="0"/>
              <a:t>ассертивного</a:t>
            </a:r>
            <a:r>
              <a:rPr lang="ru-RU" dirty="0" smtClean="0"/>
              <a:t>) поведения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Ассертивное</a:t>
            </a:r>
            <a:r>
              <a:rPr lang="ru-RU" dirty="0"/>
              <a:t> поведение </a:t>
            </a:r>
            <a:r>
              <a:rPr lang="ru-RU" dirty="0" smtClean="0"/>
              <a:t>– </a:t>
            </a:r>
          </a:p>
          <a:p>
            <a:pPr marL="0" indent="0">
              <a:buNone/>
            </a:pPr>
            <a:r>
              <a:rPr lang="ru-RU" dirty="0" smtClean="0"/>
              <a:t>непосредственное</a:t>
            </a:r>
            <a:r>
              <a:rPr lang="ru-RU" dirty="0"/>
              <a:t>, честное и решительное выражение другому человеку своей позиции, своих чувств, мыслей и желаний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с </a:t>
            </a:r>
            <a:r>
              <a:rPr lang="ru-RU" dirty="0"/>
              <a:t>уважением чувств, позиции, мыслей, прав и желаний другого человека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«Золотая середина» между агрессией и пассивностью.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57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Суть </a:t>
            </a:r>
            <a:r>
              <a:rPr lang="ru-RU" dirty="0" err="1" smtClean="0"/>
              <a:t>ассертивной</a:t>
            </a:r>
            <a:r>
              <a:rPr lang="ru-RU" dirty="0" smtClean="0"/>
              <a:t> позиции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514116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• Принятие на себя ответственности за собственное поведение.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/>
              <a:t>Демонстрация самоуважения и уважения к другим людям.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/>
              <a:t>Эффективное </a:t>
            </a:r>
            <a:r>
              <a:rPr lang="ru-RU" dirty="0" smtClean="0"/>
              <a:t>общение: честность</a:t>
            </a:r>
            <a:r>
              <a:rPr lang="ru-RU" dirty="0"/>
              <a:t>, открытость и прямота в разговоре, но не за счёт эмоционального состояния другого человека. Речь идет об умении сказать то, что вы думаете или чувствуете относительно какого-либо вопроса, не расстраивая при этом своего партнера по общению.</a:t>
            </a:r>
            <a:br>
              <a:rPr lang="ru-RU" dirty="0"/>
            </a:br>
            <a:r>
              <a:rPr lang="ru-RU" dirty="0"/>
              <a:t>• Демонстрация уверенности и позитивной установки.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/>
              <a:t>Умение внимательно слушать и </a:t>
            </a:r>
            <a:r>
              <a:rPr lang="ru-RU" dirty="0" smtClean="0"/>
              <a:t>понимать</a:t>
            </a:r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/>
              <a:t>Переговоры и достижение рабочего компромисса. </a:t>
            </a:r>
          </a:p>
        </p:txBody>
      </p:sp>
    </p:spTree>
    <p:extLst>
      <p:ext uri="{BB962C8B-B14F-4D97-AF65-F5344CB8AC3E}">
        <p14:creationId xmlns:p14="http://schemas.microsoft.com/office/powerpoint/2010/main" val="277641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Семейный статус как фактор риска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Безопасность детей на дороге зависит от семейных и социальных факторов. Фактор семейного неблагополучия – это важное «пересечение» условий, создающих риск.</a:t>
            </a:r>
          </a:p>
          <a:p>
            <a:r>
              <a:rPr lang="ru-RU" dirty="0" smtClean="0"/>
              <a:t>Более высокий риск дорожного травматизма у детей из неблагополучных семей существует наряду с другими рисками, например, в сфере здоровья и образа жизни. Эти риски усиливают друг друга.  Нужна междисциплинарная работа – общих подход к их снижению.</a:t>
            </a:r>
          </a:p>
          <a:p>
            <a:r>
              <a:rPr lang="ru-RU" dirty="0" smtClean="0"/>
              <a:t>Просветительская и образовательная работа должна учитывать социальные и психологические факторы, которые служат барьерами на пути к безопасному поведению, «обходить» их и учить этом самих детей и родителей.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992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024744" cy="1143000"/>
          </a:xfrm>
        </p:spPr>
        <p:txBody>
          <a:bodyPr/>
          <a:lstStyle/>
          <a:p>
            <a:r>
              <a:rPr lang="ru-RU" dirty="0" smtClean="0"/>
              <a:t>«</a:t>
            </a:r>
            <a:r>
              <a:rPr lang="ru-RU" dirty="0" err="1" smtClean="0"/>
              <a:t>Ассертивные</a:t>
            </a:r>
            <a:r>
              <a:rPr lang="ru-RU" dirty="0" smtClean="0"/>
              <a:t> права»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550120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• Я имею право на самосохранение, я имею право защищать себя физически, психологически и материально.</a:t>
            </a:r>
            <a:br>
              <a:rPr lang="ru-RU" dirty="0"/>
            </a:br>
            <a:r>
              <a:rPr lang="ru-RU" dirty="0" smtClean="0"/>
              <a:t>• </a:t>
            </a:r>
            <a:r>
              <a:rPr lang="ru-RU" dirty="0"/>
              <a:t>Я имею право ставить оценку собственному поведению, мыслям и эмоциям и быть за их последствия в ответе.</a:t>
            </a:r>
            <a:br>
              <a:rPr lang="ru-RU" dirty="0"/>
            </a:br>
            <a:r>
              <a:rPr lang="ru-RU" dirty="0" smtClean="0"/>
              <a:t>• </a:t>
            </a:r>
            <a:r>
              <a:rPr lang="ru-RU" dirty="0"/>
              <a:t>Я имею право не извиняться и не объяснять моё поведение.</a:t>
            </a:r>
            <a:br>
              <a:rPr lang="ru-RU" dirty="0"/>
            </a:br>
            <a:r>
              <a:rPr lang="ru-RU" dirty="0" smtClean="0"/>
              <a:t>• </a:t>
            </a:r>
            <a:r>
              <a:rPr lang="ru-RU" dirty="0"/>
              <a:t>Я имею право самостоятельно обдумать, отвечаю ли я вообще или до какой-то степени за решение проблем других людей.</a:t>
            </a:r>
            <a:br>
              <a:rPr lang="ru-RU" dirty="0"/>
            </a:br>
            <a:r>
              <a:rPr lang="ru-RU" dirty="0" smtClean="0"/>
              <a:t>• </a:t>
            </a:r>
            <a:r>
              <a:rPr lang="ru-RU" dirty="0"/>
              <a:t>Я имею право изменить моё мнение.</a:t>
            </a:r>
            <a:br>
              <a:rPr lang="ru-RU" dirty="0"/>
            </a:br>
            <a:r>
              <a:rPr lang="ru-RU" dirty="0" smtClean="0"/>
              <a:t>• </a:t>
            </a:r>
            <a:r>
              <a:rPr lang="ru-RU" dirty="0"/>
              <a:t>Я имею право ошибаться и отвечать за ошибки.</a:t>
            </a:r>
            <a:br>
              <a:rPr lang="ru-RU" dirty="0"/>
            </a:br>
            <a:r>
              <a:rPr lang="ru-RU" dirty="0" smtClean="0"/>
              <a:t>• </a:t>
            </a:r>
            <a:r>
              <a:rPr lang="ru-RU" dirty="0"/>
              <a:t>Я имею право сказать: «Я не знаю».</a:t>
            </a:r>
            <a:br>
              <a:rPr lang="ru-RU" dirty="0"/>
            </a:br>
            <a:r>
              <a:rPr lang="ru-RU" dirty="0" smtClean="0"/>
              <a:t>• </a:t>
            </a:r>
            <a:r>
              <a:rPr lang="ru-RU" dirty="0"/>
              <a:t>Я имею право быть независимым от доброжелательности остальных и от их хорошего отношения ко мне.</a:t>
            </a:r>
            <a:br>
              <a:rPr lang="ru-RU" dirty="0"/>
            </a:br>
            <a:r>
              <a:rPr lang="ru-RU" dirty="0" smtClean="0"/>
              <a:t>• </a:t>
            </a:r>
            <a:r>
              <a:rPr lang="ru-RU" dirty="0"/>
              <a:t>Я имею право принимать нелогичные решения.</a:t>
            </a:r>
            <a:br>
              <a:rPr lang="ru-RU" dirty="0"/>
            </a:br>
            <a:r>
              <a:rPr lang="ru-RU" dirty="0" smtClean="0"/>
              <a:t>• </a:t>
            </a:r>
            <a:r>
              <a:rPr lang="ru-RU" dirty="0"/>
              <a:t>Я имею право сказать: «Я тебя не понимаю».</a:t>
            </a:r>
            <a:br>
              <a:rPr lang="ru-RU" dirty="0"/>
            </a:br>
            <a:r>
              <a:rPr lang="ru-RU" dirty="0" smtClean="0"/>
              <a:t>• </a:t>
            </a:r>
            <a:r>
              <a:rPr lang="ru-RU" dirty="0"/>
              <a:t>Я имею право сказать: «Мне это безразлично».</a:t>
            </a:r>
            <a:br>
              <a:rPr lang="ru-RU" dirty="0"/>
            </a:br>
            <a:r>
              <a:rPr lang="ru-RU" dirty="0" smtClean="0"/>
              <a:t>• </a:t>
            </a:r>
            <a:r>
              <a:rPr lang="ru-RU" dirty="0"/>
              <a:t>Я имею право быть несчастным или счастливым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414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Упражнение «Уверенный отказ»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47811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Рефлексия упражнения</a:t>
            </a:r>
          </a:p>
          <a:p>
            <a:r>
              <a:rPr lang="ru-RU" dirty="0" smtClean="0"/>
              <a:t>Что чувствует человек, которому навязывают действия, которые ему не нравятся?</a:t>
            </a:r>
          </a:p>
          <a:p>
            <a:r>
              <a:rPr lang="ru-RU" dirty="0" smtClean="0"/>
              <a:t>Какие права он имеет в этой ситуации?</a:t>
            </a:r>
          </a:p>
          <a:p>
            <a:r>
              <a:rPr lang="ru-RU" dirty="0" smtClean="0"/>
              <a:t>Какими способами можно сказать «нет»?</a:t>
            </a:r>
          </a:p>
          <a:p>
            <a:r>
              <a:rPr lang="ru-RU" dirty="0" smtClean="0"/>
              <a:t>Какие способы показались убедительными тому, кто был в роли «подбивающего» на правонарушение?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133350"/>
            <a:ext cx="1712912" cy="55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565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Упражнение «Уверенный отказ»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780928"/>
            <a:ext cx="8229600" cy="49971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Обсуждение после упражнения</a:t>
            </a:r>
          </a:p>
          <a:p>
            <a:r>
              <a:rPr lang="ru-RU" dirty="0" smtClean="0"/>
              <a:t>Помогала ли «группа поддержки»? В каких реальных ситуациях можно ее использовать?</a:t>
            </a:r>
          </a:p>
          <a:p>
            <a:r>
              <a:rPr lang="ru-RU" dirty="0" smtClean="0"/>
              <a:t>Что сложнее: просить того, что тебе нужно, или отказываться от того, что тебе навязывают?</a:t>
            </a:r>
          </a:p>
          <a:p>
            <a:r>
              <a:rPr lang="ru-RU" dirty="0" smtClean="0"/>
              <a:t>Можете ли вы поделиться реальными ситуациями, в которых будете использовать эти навыки?</a:t>
            </a:r>
          </a:p>
          <a:p>
            <a:pPr marL="0" indent="0">
              <a:buNone/>
            </a:pPr>
            <a:endParaRPr lang="ru-RU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133350"/>
            <a:ext cx="1712912" cy="55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865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Подростки как равные консультанты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Могут: </a:t>
            </a:r>
            <a:r>
              <a:rPr lang="ru-RU" dirty="0" smtClean="0"/>
              <a:t>помочь донести информацию на понятном языке, преодолеть барьеры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 smtClean="0"/>
              <a:t>НЕ могут: </a:t>
            </a:r>
            <a:r>
              <a:rPr lang="ru-RU" dirty="0" smtClean="0"/>
              <a:t>брать на себя ответственность за благополучие, жизнь или здоровье других детей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474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</a:t>
            </a:r>
            <a:r>
              <a:rPr lang="en-US" dirty="0" smtClean="0"/>
              <a:t>      </a:t>
            </a:r>
            <a:r>
              <a:rPr lang="ru-RU" dirty="0" smtClean="0"/>
              <a:t>Упражнение «Обращение за помощью»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-342900"/>
            <a:r>
              <a:rPr lang="ru-RU" dirty="0" smtClean="0"/>
              <a:t>Выложить в круг бумажки с проблемными ситуациями</a:t>
            </a:r>
          </a:p>
          <a:p>
            <a:pPr indent="-342900"/>
            <a:r>
              <a:rPr lang="ru-RU" dirty="0" smtClean="0"/>
              <a:t>Участники вращают по очереди волчок и говорят, к кому бы они обратились за поддержкой в выпавшей им ситуации</a:t>
            </a:r>
          </a:p>
          <a:p>
            <a:pPr indent="-342900"/>
            <a:r>
              <a:rPr lang="ru-RU" dirty="0" smtClean="0"/>
              <a:t>Можно добавить радостные и приятные ситуации, чтобы общение со взрослыми не подавалось в исключительно проблемном контексте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133350"/>
            <a:ext cx="1712912" cy="55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004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</a:t>
            </a:r>
            <a:r>
              <a:rPr lang="en-US" dirty="0" smtClean="0"/>
              <a:t>      </a:t>
            </a:r>
            <a:r>
              <a:rPr lang="ru-RU" dirty="0" smtClean="0"/>
              <a:t>Упражнение «Обращение за помощью»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b="1" dirty="0" smtClean="0"/>
              <a:t>Рефлексия упражнения</a:t>
            </a:r>
          </a:p>
          <a:p>
            <a:r>
              <a:rPr lang="ru-RU" dirty="0" smtClean="0"/>
              <a:t>Как вы определяете, что к этому взрослому можно обратиться за помощью?</a:t>
            </a:r>
          </a:p>
          <a:p>
            <a:r>
              <a:rPr lang="ru-RU" dirty="0" smtClean="0"/>
              <a:t>Что общего у людей, к которым вы готовы обратиться за помощью в этих случаях? (для каждого участника для группы в целом)</a:t>
            </a:r>
          </a:p>
          <a:p>
            <a:r>
              <a:rPr lang="ru-RU" dirty="0" smtClean="0"/>
              <a:t>Приходилось ли вам быть человеком, к которому другие обращаются за помощью?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133350"/>
            <a:ext cx="1712912" cy="55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023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196752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</a:t>
            </a:r>
            <a:r>
              <a:rPr lang="ru-RU" dirty="0" smtClean="0"/>
              <a:t>        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К </a:t>
            </a:r>
            <a:r>
              <a:rPr lang="ru-RU" dirty="0"/>
              <a:t>кому можно обратиться за помощью?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Ø</a:t>
            </a:r>
            <a:r>
              <a:rPr lang="ru-RU" dirty="0"/>
              <a:t>  Взрослые члены семьи</a:t>
            </a:r>
          </a:p>
          <a:p>
            <a:r>
              <a:rPr lang="ru-RU" dirty="0"/>
              <a:t>Ø  Школьный психолог</a:t>
            </a:r>
          </a:p>
          <a:p>
            <a:r>
              <a:rPr lang="ru-RU" dirty="0"/>
              <a:t>Ø  Школьный врач</a:t>
            </a:r>
          </a:p>
          <a:p>
            <a:r>
              <a:rPr lang="ru-RU" dirty="0"/>
              <a:t>Ø  Классный руководитель, другой заслуживающий доверия учитель</a:t>
            </a:r>
          </a:p>
          <a:p>
            <a:r>
              <a:rPr lang="ru-RU" dirty="0"/>
              <a:t>Ø  Священник</a:t>
            </a:r>
          </a:p>
          <a:p>
            <a:r>
              <a:rPr lang="ru-RU" dirty="0"/>
              <a:t>Ø  Кризисный центр</a:t>
            </a:r>
          </a:p>
          <a:p>
            <a:r>
              <a:rPr lang="ru-RU" dirty="0"/>
              <a:t>Ø  Телефон доверия</a:t>
            </a:r>
          </a:p>
          <a:p>
            <a:r>
              <a:rPr lang="ru-RU" dirty="0"/>
              <a:t>Ø  Родители друзей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133350"/>
            <a:ext cx="1712912" cy="55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52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Алгоритм реакции на опасное поведение сверстника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/>
              <a:t>3 </a:t>
            </a:r>
            <a:r>
              <a:rPr lang="en-US" sz="3600" dirty="0" smtClean="0"/>
              <a:t>R</a:t>
            </a:r>
            <a:endParaRPr lang="ru-RU" sz="3600" dirty="0"/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3400" dirty="0" smtClean="0"/>
              <a:t>Reply</a:t>
            </a:r>
          </a:p>
          <a:p>
            <a:r>
              <a:rPr lang="en-US" sz="3400" dirty="0" smtClean="0"/>
              <a:t>Refer</a:t>
            </a:r>
          </a:p>
          <a:p>
            <a:r>
              <a:rPr lang="en-US" sz="3400" dirty="0" smtClean="0"/>
              <a:t>Report</a:t>
            </a:r>
            <a:endParaRPr lang="ru-RU" sz="3400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/>
              <a:t>СОС</a:t>
            </a:r>
            <a:endParaRPr lang="ru-RU" sz="3600" dirty="0"/>
          </a:p>
        </p:txBody>
      </p:sp>
      <p:sp>
        <p:nvSpPr>
          <p:cNvPr id="11" name="Объект 10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3400" dirty="0" smtClean="0"/>
              <a:t>Скажи, что ты рядом</a:t>
            </a:r>
          </a:p>
          <a:p>
            <a:r>
              <a:rPr lang="ru-RU" sz="3400" dirty="0" smtClean="0"/>
              <a:t>Отправь к тем, кто поможет</a:t>
            </a:r>
          </a:p>
          <a:p>
            <a:r>
              <a:rPr lang="ru-RU" sz="3400" dirty="0" smtClean="0"/>
              <a:t>Сообщи взрослым</a:t>
            </a:r>
          </a:p>
          <a:p>
            <a:endParaRPr lang="ru-RU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133350"/>
            <a:ext cx="1712912" cy="55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571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Вовлечение в работу пассивных подростков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ru-RU" dirty="0" smtClean="0"/>
              <a:t>Занять делом – каким?</a:t>
            </a:r>
            <a:endParaRPr lang="ru-RU" dirty="0"/>
          </a:p>
          <a:p>
            <a:r>
              <a:rPr lang="ru-RU" dirty="0" smtClean="0"/>
              <a:t>Дело </a:t>
            </a:r>
            <a:r>
              <a:rPr lang="ru-RU" dirty="0"/>
              <a:t>должно не требовать сильно долгой подготовки. </a:t>
            </a:r>
          </a:p>
          <a:p>
            <a:r>
              <a:rPr lang="ru-RU" dirty="0" smtClean="0"/>
              <a:t>Дело </a:t>
            </a:r>
            <a:r>
              <a:rPr lang="ru-RU" dirty="0"/>
              <a:t>обязательно должно быть доведено до </a:t>
            </a:r>
            <a:r>
              <a:rPr lang="ru-RU" dirty="0" smtClean="0"/>
              <a:t>успешного конца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3069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Ситуация успеха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769644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ru-RU" dirty="0" smtClean="0"/>
              <a:t>– </a:t>
            </a:r>
            <a:r>
              <a:rPr lang="ru-RU" dirty="0"/>
              <a:t>это смоделированная рабочая ситуация происходящая в реальной жизни, в которой подросток добивается чего-либо, что в прошлом было для него недостижимо – добивается некоторого успеха. </a:t>
            </a:r>
            <a:endParaRPr lang="ru-RU" dirty="0" smtClean="0"/>
          </a:p>
          <a:p>
            <a:r>
              <a:rPr lang="ru-RU" dirty="0" smtClean="0"/>
              <a:t>подобрать </a:t>
            </a:r>
            <a:r>
              <a:rPr lang="ru-RU" dirty="0"/>
              <a:t>такую ситуацию, к которой ребенок внутренне готов, обладает потенциалом для ее решения, но ему не хватает уверенности </a:t>
            </a:r>
            <a:r>
              <a:rPr lang="ru-RU" dirty="0" smtClean="0"/>
              <a:t>или опыта</a:t>
            </a:r>
          </a:p>
          <a:p>
            <a:r>
              <a:rPr lang="ru-RU" dirty="0" smtClean="0"/>
              <a:t>незаметно поддержать, чтобы </a:t>
            </a:r>
            <a:r>
              <a:rPr lang="ru-RU" dirty="0"/>
              <a:t>подросток </a:t>
            </a:r>
            <a:r>
              <a:rPr lang="ru-RU" dirty="0" smtClean="0"/>
              <a:t>был уверен</a:t>
            </a:r>
            <a:r>
              <a:rPr lang="ru-RU" dirty="0"/>
              <a:t>, что </a:t>
            </a:r>
            <a:r>
              <a:rPr lang="ru-RU" dirty="0" smtClean="0"/>
              <a:t>основное </a:t>
            </a:r>
            <a:r>
              <a:rPr lang="ru-RU" dirty="0"/>
              <a:t>сделал сам. </a:t>
            </a:r>
          </a:p>
        </p:txBody>
      </p:sp>
    </p:spTree>
    <p:extLst>
      <p:ext uri="{BB962C8B-B14F-4D97-AF65-F5344CB8AC3E}">
        <p14:creationId xmlns:p14="http://schemas.microsoft.com/office/powerpoint/2010/main" val="322133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Тенденции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С 1980-ых к 1990-ым разница в уровне дорожного травматизма между богатыми и бедными увеличилась в 5 раз (отчасти из-за снижения доли самостоятельны х перемещений пешком и на велосипеде)</a:t>
            </a:r>
          </a:p>
          <a:p>
            <a:r>
              <a:rPr lang="ru-RU" dirty="0" smtClean="0"/>
              <a:t>В целом кол-во ДТП с детьми снижается, но у бедных снижается гораздо медленнее</a:t>
            </a:r>
          </a:p>
          <a:p>
            <a:r>
              <a:rPr lang="ru-RU" dirty="0" smtClean="0"/>
              <a:t>Дети из более неблагополучных семей получают в среднем более тяжелые травмы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374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«Трудное» поведение продолжается в группе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ru-RU" dirty="0" smtClean="0"/>
              <a:t>Подросток с негативным жизненным опытом, но хорошими социальными навыками может стать </a:t>
            </a:r>
            <a:r>
              <a:rPr lang="ru-RU" i="1" dirty="0" smtClean="0"/>
              <a:t>анти-лидером</a:t>
            </a:r>
            <a:r>
              <a:rPr lang="ru-RU" dirty="0" smtClean="0"/>
              <a:t>, который ведет группу, </a:t>
            </a:r>
            <a:r>
              <a:rPr lang="ru-RU" dirty="0"/>
              <a:t>используя </a:t>
            </a:r>
            <a:r>
              <a:rPr lang="ru-RU" dirty="0" smtClean="0"/>
              <a:t>манипуляции и не в нужном направлении.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238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к себе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r>
              <a:rPr lang="ru-RU" dirty="0"/>
              <a:t> </a:t>
            </a:r>
          </a:p>
          <a:p>
            <a:pPr lvl="0"/>
            <a:r>
              <a:rPr lang="ru-RU" dirty="0"/>
              <a:t>Из-за чего </a:t>
            </a:r>
            <a:r>
              <a:rPr lang="ru-RU" dirty="0" err="1"/>
              <a:t>антилидер</a:t>
            </a:r>
            <a:r>
              <a:rPr lang="ru-RU" dirty="0"/>
              <a:t> ведет в группе свою деятельность? Какова его цель?</a:t>
            </a:r>
          </a:p>
          <a:p>
            <a:pPr lvl="0"/>
            <a:r>
              <a:rPr lang="ru-RU" dirty="0"/>
              <a:t>Действительно ли эта цель нужна ребенку и педагогически оправдана?</a:t>
            </a:r>
          </a:p>
          <a:p>
            <a:pPr lvl="0"/>
            <a:r>
              <a:rPr lang="ru-RU" dirty="0" smtClean="0"/>
              <a:t>Если </a:t>
            </a:r>
            <a:r>
              <a:rPr lang="ru-RU" dirty="0"/>
              <a:t>да, то можно ли достичь этой цели приемлемыми для группы и </a:t>
            </a:r>
            <a:r>
              <a:rPr lang="ru-RU" dirty="0" err="1"/>
              <a:t>антилидера</a:t>
            </a:r>
            <a:r>
              <a:rPr lang="ru-RU" dirty="0"/>
              <a:t> способами (компромисс)?</a:t>
            </a:r>
          </a:p>
          <a:p>
            <a:pPr lvl="0"/>
            <a:r>
              <a:rPr lang="ru-RU" dirty="0"/>
              <a:t>Если да, то выход найден.</a:t>
            </a:r>
          </a:p>
          <a:p>
            <a:pPr lvl="0"/>
            <a:r>
              <a:rPr lang="ru-RU" dirty="0"/>
              <a:t>Если нет, то придется отказаться от цели и попытаться «переключить» ребенка на другой вид деятельности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280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делать?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Главное</a:t>
            </a:r>
            <a:r>
              <a:rPr lang="ru-RU" dirty="0"/>
              <a:t>, помнить, что это не </a:t>
            </a:r>
            <a:r>
              <a:rPr lang="ru-RU" dirty="0" smtClean="0"/>
              <a:t>«суть» человека, </a:t>
            </a:r>
            <a:r>
              <a:rPr lang="ru-RU" dirty="0"/>
              <a:t>а </a:t>
            </a:r>
            <a:r>
              <a:rPr lang="ru-RU" dirty="0" smtClean="0"/>
              <a:t>его позиция</a:t>
            </a:r>
            <a:endParaRPr lang="ru-RU" dirty="0"/>
          </a:p>
          <a:p>
            <a:pPr lvl="0"/>
            <a:r>
              <a:rPr lang="ru-RU" dirty="0" smtClean="0"/>
              <a:t>Поговорить</a:t>
            </a:r>
          </a:p>
          <a:p>
            <a:pPr lvl="0"/>
            <a:r>
              <a:rPr lang="ru-RU" dirty="0" smtClean="0"/>
              <a:t>Перевести в другую подгруппу </a:t>
            </a:r>
            <a:endParaRPr lang="ru-RU" dirty="0"/>
          </a:p>
          <a:p>
            <a:pPr lvl="0"/>
            <a:r>
              <a:rPr lang="ru-RU" dirty="0" smtClean="0"/>
              <a:t>Создать ситуацию успеха в конкретной деятельности и «погрузить» в нее </a:t>
            </a:r>
            <a:endParaRPr lang="ru-RU" dirty="0"/>
          </a:p>
          <a:p>
            <a:pPr marL="6858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011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96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Объективные факторы риска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Неблагоприятная дорожная обстановка в районах</a:t>
            </a:r>
          </a:p>
          <a:p>
            <a:r>
              <a:rPr lang="ru-RU" dirty="0" smtClean="0"/>
              <a:t>Неготовность инвестировать в безопасность («более безопасное» = «более дорогое»)</a:t>
            </a:r>
          </a:p>
          <a:p>
            <a:r>
              <a:rPr lang="ru-RU" dirty="0" smtClean="0"/>
              <a:t>Сочетание низких доходов + одинокого родителя, социальная изоляция</a:t>
            </a:r>
          </a:p>
          <a:p>
            <a:r>
              <a:rPr lang="ru-RU" dirty="0" smtClean="0"/>
              <a:t>Сочетание многодетности + скученности проживания</a:t>
            </a:r>
          </a:p>
        </p:txBody>
      </p:sp>
    </p:spTree>
    <p:extLst>
      <p:ext uri="{BB962C8B-B14F-4D97-AF65-F5344CB8AC3E}">
        <p14:creationId xmlns:p14="http://schemas.microsoft.com/office/powerpoint/2010/main" val="214594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Объективные факторы риска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Низкий доступ к профессиональной помощи и просвещению + нежелание участвовать</a:t>
            </a:r>
          </a:p>
          <a:p>
            <a:r>
              <a:rPr lang="ru-RU" dirty="0"/>
              <a:t>Частые переезды</a:t>
            </a:r>
          </a:p>
          <a:p>
            <a:r>
              <a:rPr lang="ru-RU" dirty="0"/>
              <a:t>Семьи </a:t>
            </a:r>
            <a:r>
              <a:rPr lang="ru-RU" dirty="0" smtClean="0"/>
              <a:t>мигрантов (риск для тех, кто переехал из сельской местности в мегаполисы; у кого есть языковой барьер)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741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Случай из практики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На родительское собрание в 6 классе приходит отец одного из самых неуспевающих учеников. Это первый приход отца в школу, он сидит молча и осматривается. Он неровно выбрит и неряшливо одет.</a:t>
            </a:r>
          </a:p>
          <a:p>
            <a:pPr marL="0" indent="0">
              <a:buNone/>
            </a:pPr>
            <a:r>
              <a:rPr lang="ru-RU" dirty="0" smtClean="0"/>
              <a:t>Учитель напоминает: «На классном часу я говорила с детьми о безопасности на дороге и советовала приобрести светоотражатели на одежду и портфель». При этих словах отец внезапно активизируется.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654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Он говорит…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Вариант АГРЕССИВНЫЙ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«А почему вы заставляете что-то покупать? Вы знаете, что поборы в школе запрещены?</a:t>
            </a:r>
          </a:p>
          <a:p>
            <a:pPr marL="0" indent="0">
              <a:buNone/>
            </a:pPr>
            <a:r>
              <a:rPr lang="ru-RU" dirty="0" smtClean="0"/>
              <a:t>И зачем детей классными часами загружать? Мой даже главные предметы сделать не успевает!»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Вариант БЕЗРАЗЛИЧНЫЙ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«Ну и что…? Мы вот росли с ключом на шее, сами ходили домой без всяких отражателей. А сейчас – не парни, а мямли растут – отражатели, защиты, шлемы, бабушка с пирожком встречает…»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782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Особенности семей «группы риска»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4997152"/>
          </a:xfrm>
        </p:spPr>
        <p:txBody>
          <a:bodyPr>
            <a:normAutofit/>
          </a:bodyPr>
          <a:lstStyle/>
          <a:p>
            <a:r>
              <a:rPr lang="ru-RU" i="1" dirty="0" smtClean="0"/>
              <a:t>«Жесткие</a:t>
            </a:r>
            <a:r>
              <a:rPr lang="ru-RU" i="1" dirty="0"/>
              <a:t>» либо чрезмерно «проницаемые» границы семьи</a:t>
            </a:r>
            <a:r>
              <a:rPr lang="ru-RU" dirty="0"/>
              <a:t>. Чрезмерно проницаемые границы позволяют посторонним людям систематически и подолгу жить в семье, а членам семьи — не появляться в семье подолгу без объяснения причин. </a:t>
            </a:r>
            <a:endParaRPr lang="ru-RU" dirty="0" smtClean="0"/>
          </a:p>
          <a:p>
            <a:r>
              <a:rPr lang="ru-RU" dirty="0" smtClean="0"/>
              <a:t>Многие </a:t>
            </a:r>
            <a:r>
              <a:rPr lang="ru-RU" dirty="0"/>
              <a:t>семьи (часто состоящие из одинокой матери с ребенком/детьми) </a:t>
            </a:r>
            <a:r>
              <a:rPr lang="ru-RU" i="1" dirty="0"/>
              <a:t>не имеют поддерживающей сети социальных </a:t>
            </a:r>
            <a:r>
              <a:rPr lang="ru-RU" i="1" dirty="0" smtClean="0"/>
              <a:t>контактов</a:t>
            </a:r>
            <a:r>
              <a:rPr lang="ru-RU" dirty="0" smtClean="0"/>
              <a:t>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785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1161</TotalTime>
  <Words>2073</Words>
  <Application>Microsoft Office PowerPoint</Application>
  <PresentationFormat>Экран (4:3)</PresentationFormat>
  <Paragraphs>187</Paragraphs>
  <Slides>43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4" baseType="lpstr">
      <vt:lpstr>Остин</vt:lpstr>
      <vt:lpstr> Превентивная работа в области дорожной безопасности с семьями «групп  риска»</vt:lpstr>
      <vt:lpstr>Семьи «группы риска»</vt:lpstr>
      <vt:lpstr>Семейный статус как фактор риска</vt:lpstr>
      <vt:lpstr>Тенденции</vt:lpstr>
      <vt:lpstr>Объективные факторы риска</vt:lpstr>
      <vt:lpstr>Объективные факторы риска</vt:lpstr>
      <vt:lpstr>Случай из практики</vt:lpstr>
      <vt:lpstr>Он говорит…</vt:lpstr>
      <vt:lpstr>Особенности семей «группы риска»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Что с этим делать?</vt:lpstr>
      <vt:lpstr>Работа с возражениями</vt:lpstr>
      <vt:lpstr>Презентация PowerPoint</vt:lpstr>
      <vt:lpstr>Случай из практики</vt:lpstr>
      <vt:lpstr>Работаем в команде</vt:lpstr>
      <vt:lpstr>8-800-2000-122</vt:lpstr>
      <vt:lpstr>Особенности подростков «группы риска»</vt:lpstr>
      <vt:lpstr>Реабилитационный досуг</vt:lpstr>
      <vt:lpstr>Целевые группы</vt:lpstr>
      <vt:lpstr>Цели</vt:lpstr>
      <vt:lpstr>Цели</vt:lpstr>
      <vt:lpstr>Задачи</vt:lpstr>
      <vt:lpstr>Методы</vt:lpstr>
      <vt:lpstr>Тренинг уверенного (ассертивного) поведения</vt:lpstr>
      <vt:lpstr>Суть ассертивной позиции</vt:lpstr>
      <vt:lpstr>«Ассертивные права»</vt:lpstr>
      <vt:lpstr>Упражнение «Уверенный отказ»</vt:lpstr>
      <vt:lpstr>Упражнение «Уверенный отказ»</vt:lpstr>
      <vt:lpstr>Подростки как равные консультанты</vt:lpstr>
      <vt:lpstr>               Упражнение «Обращение за помощью»</vt:lpstr>
      <vt:lpstr>               Упражнение «Обращение за помощью»</vt:lpstr>
      <vt:lpstr>                          К кому можно обратиться за помощью? </vt:lpstr>
      <vt:lpstr>Алгоритм реакции на опасное поведение сверстника</vt:lpstr>
      <vt:lpstr>Вовлечение в работу пассивных подростков</vt:lpstr>
      <vt:lpstr>Ситуация успеха</vt:lpstr>
      <vt:lpstr>«Трудное» поведение продолжается в группе</vt:lpstr>
      <vt:lpstr>Вопросы к себе</vt:lpstr>
      <vt:lpstr>Что делать?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Tnushka</dc:creator>
  <cp:lastModifiedBy>Александр</cp:lastModifiedBy>
  <cp:revision>159</cp:revision>
  <dcterms:created xsi:type="dcterms:W3CDTF">2016-10-25T18:22:21Z</dcterms:created>
  <dcterms:modified xsi:type="dcterms:W3CDTF">2016-10-26T20:03:23Z</dcterms:modified>
</cp:coreProperties>
</file>