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326" r:id="rId4"/>
    <p:sldId id="271" r:id="rId5"/>
    <p:sldId id="272" r:id="rId6"/>
    <p:sldId id="258" r:id="rId7"/>
    <p:sldId id="260" r:id="rId8"/>
    <p:sldId id="265" r:id="rId9"/>
    <p:sldId id="267" r:id="rId10"/>
    <p:sldId id="266" r:id="rId11"/>
    <p:sldId id="327" r:id="rId12"/>
    <p:sldId id="262" r:id="rId13"/>
    <p:sldId id="275" r:id="rId14"/>
    <p:sldId id="276" r:id="rId15"/>
    <p:sldId id="279" r:id="rId16"/>
    <p:sldId id="264" r:id="rId17"/>
    <p:sldId id="273" r:id="rId18"/>
    <p:sldId id="274" r:id="rId19"/>
    <p:sldId id="263" r:id="rId20"/>
    <p:sldId id="280" r:id="rId21"/>
    <p:sldId id="278" r:id="rId22"/>
    <p:sldId id="277" r:id="rId23"/>
    <p:sldId id="312" r:id="rId24"/>
    <p:sldId id="313" r:id="rId25"/>
    <p:sldId id="314" r:id="rId26"/>
    <p:sldId id="315" r:id="rId27"/>
    <p:sldId id="316" r:id="rId28"/>
    <p:sldId id="317" r:id="rId29"/>
    <p:sldId id="318" r:id="rId30"/>
    <p:sldId id="328" r:id="rId31"/>
    <p:sldId id="287" r:id="rId32"/>
    <p:sldId id="270" r:id="rId33"/>
    <p:sldId id="284" r:id="rId34"/>
    <p:sldId id="285" r:id="rId35"/>
    <p:sldId id="286" r:id="rId36"/>
    <p:sldId id="290" r:id="rId37"/>
    <p:sldId id="301" r:id="rId38"/>
    <p:sldId id="302" r:id="rId39"/>
    <p:sldId id="300" r:id="rId40"/>
    <p:sldId id="289" r:id="rId41"/>
    <p:sldId id="291" r:id="rId42"/>
    <p:sldId id="292" r:id="rId43"/>
    <p:sldId id="293" r:id="rId44"/>
    <p:sldId id="296" r:id="rId45"/>
    <p:sldId id="299" r:id="rId46"/>
    <p:sldId id="309" r:id="rId47"/>
    <p:sldId id="321" r:id="rId48"/>
    <p:sldId id="311" r:id="rId49"/>
    <p:sldId id="310" r:id="rId50"/>
    <p:sldId id="319" r:id="rId51"/>
    <p:sldId id="322" r:id="rId52"/>
    <p:sldId id="320" r:id="rId53"/>
    <p:sldId id="323" r:id="rId54"/>
    <p:sldId id="324" r:id="rId55"/>
    <p:sldId id="325" r:id="rId56"/>
    <p:sldId id="329" r:id="rId5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284" y="-10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6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88024" y="2420888"/>
            <a:ext cx="3313355" cy="35743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Возрастные аспекты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взаимодействия участников дорожно- транспортной </a:t>
            </a:r>
            <a:r>
              <a:rPr lang="ru-RU" dirty="0"/>
              <a:t>среды</a:t>
            </a:r>
          </a:p>
        </p:txBody>
      </p:sp>
    </p:spTree>
    <p:extLst>
      <p:ext uri="{BB962C8B-B14F-4D97-AF65-F5344CB8AC3E}">
        <p14:creationId xmlns:p14="http://schemas.microsoft.com/office/powerpoint/2010/main" val="79476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можно 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Семейные ритуалы </a:t>
            </a:r>
            <a:r>
              <a:rPr lang="en-US" dirty="0" smtClean="0"/>
              <a:t>[</a:t>
            </a:r>
            <a:r>
              <a:rPr lang="ru-RU" dirty="0" smtClean="0"/>
              <a:t>именно ритуал как привычная последовательность действий, а на «алгоритм»</a:t>
            </a:r>
            <a:r>
              <a:rPr lang="en-US" dirty="0" smtClean="0"/>
              <a:t>]</a:t>
            </a:r>
            <a:endParaRPr lang="ru-RU" dirty="0" smtClean="0"/>
          </a:p>
          <a:p>
            <a:r>
              <a:rPr lang="ru-RU" dirty="0" smtClean="0"/>
              <a:t>Наглядные «эксперименты» на игрушках </a:t>
            </a:r>
            <a:r>
              <a:rPr lang="en-US" dirty="0" smtClean="0"/>
              <a:t>[</a:t>
            </a:r>
            <a:r>
              <a:rPr lang="ru-RU" dirty="0" smtClean="0"/>
              <a:t>но ждать, что это изменит </a:t>
            </a:r>
            <a:r>
              <a:rPr lang="ru-RU" i="1" dirty="0" smtClean="0"/>
              <a:t>поведение</a:t>
            </a:r>
            <a:r>
              <a:rPr lang="ru-RU" dirty="0" smtClean="0"/>
              <a:t>, еще рано</a:t>
            </a:r>
            <a:r>
              <a:rPr lang="en-US" dirty="0" smtClean="0"/>
              <a:t>]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480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Познавательный эгоцентризм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Трудно встать на позицию другого: </a:t>
            </a:r>
            <a:r>
              <a:rPr lang="ru-RU" i="1" dirty="0" smtClean="0"/>
              <a:t>«подумай, как мама волнуется!»</a:t>
            </a:r>
            <a:r>
              <a:rPr lang="ru-RU" dirty="0" smtClean="0"/>
              <a:t> - работает плохо</a:t>
            </a:r>
          </a:p>
          <a:p>
            <a:r>
              <a:rPr lang="ru-RU" dirty="0" smtClean="0"/>
              <a:t>Буквально не понимают, что другой человек из-за препятствия может не видеть того, что видит сам ребенок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30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Старшие дошкольники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Управление своим поведением при помощи речи</a:t>
            </a:r>
          </a:p>
          <a:p>
            <a:r>
              <a:rPr lang="ru-RU" dirty="0" smtClean="0"/>
              <a:t>Сюжетно-ролевая игра помогает осваивать социальные роли</a:t>
            </a:r>
          </a:p>
          <a:p>
            <a:r>
              <a:rPr lang="ru-RU" dirty="0" smtClean="0"/>
              <a:t>Развитие фантазии дает почву страхам</a:t>
            </a:r>
          </a:p>
          <a:p>
            <a:r>
              <a:rPr lang="ru-RU" dirty="0" smtClean="0"/>
              <a:t>Наглядно-образное мышление. Развивается способность действовать по инструкции, но понятийное мышление еще не сформировалось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7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Чему можно 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Правилам поведения на дороге </a:t>
            </a:r>
            <a:r>
              <a:rPr lang="en-US" dirty="0" smtClean="0"/>
              <a:t>[</a:t>
            </a:r>
            <a:r>
              <a:rPr lang="ru-RU" dirty="0" smtClean="0"/>
              <a:t>правила не всегда будут гибко использоваться ребенком в нестандартных ситуациях</a:t>
            </a:r>
            <a:r>
              <a:rPr lang="en-US" dirty="0" smtClean="0"/>
              <a:t>]</a:t>
            </a:r>
            <a:endParaRPr lang="ru-RU" dirty="0" smtClean="0"/>
          </a:p>
          <a:p>
            <a:r>
              <a:rPr lang="ru-RU" dirty="0" smtClean="0"/>
              <a:t>Как делать выбор (например, места для перехода)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63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можно 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Обсуждение правил перехода дороги, выбора места и т.д. с родителями</a:t>
            </a:r>
          </a:p>
          <a:p>
            <a:r>
              <a:rPr lang="ru-RU" dirty="0" smtClean="0"/>
              <a:t>Ролевые игры </a:t>
            </a:r>
            <a:r>
              <a:rPr lang="en-US" dirty="0" smtClean="0"/>
              <a:t>[</a:t>
            </a:r>
            <a:r>
              <a:rPr lang="ru-RU" dirty="0" smtClean="0"/>
              <a:t>ребенку проще выполнять правила, играя роль «контролирующего» лица</a:t>
            </a:r>
            <a:r>
              <a:rPr lang="en-US" dirty="0" smtClean="0"/>
              <a:t>]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768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Младшие школьники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7-8 лет способность к концентрации внимания достигает необходимого уровня. Развиваются оптимальные стратегии ориентировки в ситуации.</a:t>
            </a:r>
          </a:p>
          <a:p>
            <a:r>
              <a:rPr lang="ru-RU" dirty="0" smtClean="0"/>
              <a:t>Оценка отношений расстояния и скорости (как быстро приблизится машина) развивается до 11-12 лет.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834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Младшие школьники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Формируется понятийное мышление: к 10 годам в понятие «безопасного места для перехода» включают не только формальные правила (например, «зебру»), но и систему условий (например, отсутствие машин, закрывающих обзор)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76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Различия в опыте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16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Без опыта самостоятельного перехода дороги понятия о безопасности того действия формируются медленнее </a:t>
            </a:r>
            <a:r>
              <a:rPr lang="en-US" dirty="0" smtClean="0"/>
              <a:t>-&gt; </a:t>
            </a:r>
            <a:r>
              <a:rPr lang="ru-RU" dirty="0" smtClean="0"/>
              <a:t>нужны самостоятельные пробы под наблюдением взрослых</a:t>
            </a:r>
            <a:endParaRPr lang="ru-RU" dirty="0"/>
          </a:p>
          <a:p>
            <a:r>
              <a:rPr lang="ru-RU" dirty="0" smtClean="0"/>
              <a:t>Все больше детей родители подвозят на занятия на личном транспорте -</a:t>
            </a:r>
            <a:r>
              <a:rPr lang="en-US" dirty="0" smtClean="0"/>
              <a:t>&gt; </a:t>
            </a:r>
            <a:r>
              <a:rPr lang="ru-RU" dirty="0" smtClean="0"/>
              <a:t>в принципе мало опыта в качестве пешехода</a:t>
            </a:r>
          </a:p>
          <a:p>
            <a:pPr marL="6858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Как это влияет на качество жизни детей?</a:t>
            </a:r>
          </a:p>
        </p:txBody>
      </p:sp>
    </p:spTree>
    <p:extLst>
      <p:ext uri="{BB962C8B-B14F-4D97-AF65-F5344CB8AC3E}">
        <p14:creationId xmlns:p14="http://schemas.microsoft.com/office/powerpoint/2010/main" val="283614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Различия в </a:t>
            </a:r>
            <a:r>
              <a:rPr lang="ru-RU" dirty="0" smtClean="0"/>
              <a:t>опыте: примерная градация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Привозят родители на машине</a:t>
            </a:r>
          </a:p>
          <a:p>
            <a:r>
              <a:rPr lang="ru-RU" dirty="0" smtClean="0"/>
              <a:t>Приводят родители</a:t>
            </a:r>
          </a:p>
          <a:p>
            <a:r>
              <a:rPr lang="ru-RU" dirty="0" smtClean="0"/>
              <a:t>Родители провождают до сложного участка, дальше идет сам</a:t>
            </a:r>
          </a:p>
          <a:p>
            <a:r>
              <a:rPr lang="ru-RU" dirty="0" smtClean="0"/>
              <a:t>Идет сам в сопровождении более опытных сверстников</a:t>
            </a:r>
          </a:p>
          <a:p>
            <a:r>
              <a:rPr lang="ru-RU" dirty="0" smtClean="0"/>
              <a:t>Идет полностью сам</a:t>
            </a:r>
          </a:p>
          <a:p>
            <a:pPr marL="68580" indent="0">
              <a:buNone/>
            </a:pPr>
            <a:endParaRPr lang="ru-RU" dirty="0"/>
          </a:p>
          <a:p>
            <a:pPr marL="6858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А как приходят и уходят ваши ученики?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96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Чему можно 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Последствия автомобильных аварий</a:t>
            </a:r>
            <a:endParaRPr lang="en-US" dirty="0"/>
          </a:p>
          <a:p>
            <a:r>
              <a:rPr lang="ru-RU" dirty="0" smtClean="0"/>
              <a:t>Ответственность водителей перед остальными участниками движения</a:t>
            </a:r>
          </a:p>
          <a:p>
            <a:r>
              <a:rPr lang="ru-RU" dirty="0" smtClean="0"/>
              <a:t>Влияние сверстников и как ему не поддаваться, если понимаешь, что тебе предлагают большой риск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74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Ребенок на дороге – от младшего дошкольника к школьнику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Что может и умеет в каждом возрасте? </a:t>
            </a:r>
            <a:endParaRPr lang="ru-RU" dirty="0"/>
          </a:p>
          <a:p>
            <a:r>
              <a:rPr lang="ru-RU" dirty="0" smtClean="0"/>
              <a:t>Чему и как учить?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79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Чему можно 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769644"/>
          </a:xfrm>
        </p:spPr>
        <p:txBody>
          <a:bodyPr>
            <a:normAutofit/>
          </a:bodyPr>
          <a:lstStyle/>
          <a:p>
            <a:r>
              <a:rPr lang="ru-RU" dirty="0" smtClean="0"/>
              <a:t>Обсуждать сценарии, в которых дети принимают самостоятельные решения.</a:t>
            </a:r>
          </a:p>
          <a:p>
            <a:pPr marL="68580" indent="0">
              <a:buNone/>
            </a:pPr>
            <a:r>
              <a:rPr lang="ru-RU" b="1" dirty="0" smtClean="0"/>
              <a:t>Правило</a:t>
            </a:r>
            <a:r>
              <a:rPr lang="ru-RU" dirty="0" smtClean="0"/>
              <a:t> для дошкольника: </a:t>
            </a:r>
            <a:r>
              <a:rPr lang="ru-RU" i="1" dirty="0" smtClean="0"/>
              <a:t>если мяч укатился на дорогу, стой на тротуаре</a:t>
            </a:r>
            <a:r>
              <a:rPr lang="ru-RU" dirty="0" smtClean="0"/>
              <a:t>.</a:t>
            </a:r>
          </a:p>
          <a:p>
            <a:pPr marL="68580" indent="0">
              <a:buNone/>
            </a:pPr>
            <a:r>
              <a:rPr lang="ru-RU" b="1" dirty="0" smtClean="0"/>
              <a:t>Сценарий</a:t>
            </a:r>
            <a:r>
              <a:rPr lang="ru-RU" dirty="0" smtClean="0"/>
              <a:t> для школьника: </a:t>
            </a:r>
            <a:r>
              <a:rPr lang="ru-RU" i="1" dirty="0" smtClean="0"/>
              <a:t>мяч укатился на дорогу и остановился посередине. Пешеходного перехода рядом нет, машины ездят часто. Что вы будете делать?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101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можно 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Практика: самостоятельность под контролем</a:t>
            </a:r>
          </a:p>
          <a:p>
            <a:r>
              <a:rPr lang="ru-RU" dirty="0" smtClean="0"/>
              <a:t>Учет зоны ближайшего развития (учить тому, что </a:t>
            </a:r>
            <a:r>
              <a:rPr lang="ru-RU" i="1" dirty="0" smtClean="0"/>
              <a:t>еще </a:t>
            </a:r>
            <a:r>
              <a:rPr lang="ru-RU" dirty="0" smtClean="0"/>
              <a:t>не может сам, но </a:t>
            </a:r>
            <a:r>
              <a:rPr lang="ru-RU" i="1" dirty="0" smtClean="0"/>
              <a:t>уже </a:t>
            </a:r>
            <a:r>
              <a:rPr lang="ru-RU" dirty="0" smtClean="0"/>
              <a:t>может с помощью взрослого) </a:t>
            </a:r>
          </a:p>
          <a:p>
            <a:r>
              <a:rPr lang="ru-RU" dirty="0" smtClean="0"/>
              <a:t>Учитывать навыки, которые пригодятся в будущем (готовим </a:t>
            </a:r>
            <a:r>
              <a:rPr lang="ru-RU" i="1" dirty="0" smtClean="0"/>
              <a:t>до</a:t>
            </a:r>
            <a:r>
              <a:rPr lang="ru-RU" dirty="0" smtClean="0"/>
              <a:t> подросткового возраста,</a:t>
            </a:r>
            <a:r>
              <a:rPr lang="ru-RU" i="1" dirty="0" smtClean="0"/>
              <a:t> до </a:t>
            </a:r>
            <a:r>
              <a:rPr lang="ru-RU" dirty="0" smtClean="0"/>
              <a:t>покупки мопеда…)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60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Развитие представлений об ответственности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Дошкольники: «ничего не испортить, никого не поранить» </a:t>
            </a:r>
            <a:r>
              <a:rPr lang="en-US" dirty="0" smtClean="0"/>
              <a:t>[</a:t>
            </a:r>
            <a:r>
              <a:rPr lang="ru-RU" dirty="0" smtClean="0"/>
              <a:t>явные последствия</a:t>
            </a:r>
            <a:r>
              <a:rPr lang="en-US" dirty="0" smtClean="0"/>
              <a:t>]</a:t>
            </a:r>
            <a:endParaRPr lang="ru-RU" dirty="0" smtClean="0"/>
          </a:p>
          <a:p>
            <a:r>
              <a:rPr lang="ru-RU" dirty="0" smtClean="0"/>
              <a:t>Младшие школьники: «избегать ошибок, ведущих к авариям» </a:t>
            </a:r>
            <a:r>
              <a:rPr lang="en-US" dirty="0" smtClean="0"/>
              <a:t>[</a:t>
            </a:r>
            <a:r>
              <a:rPr lang="ru-RU" dirty="0" smtClean="0"/>
              <a:t>причинно-следственные связи</a:t>
            </a:r>
            <a:r>
              <a:rPr lang="en-US" dirty="0" smtClean="0"/>
              <a:t>]</a:t>
            </a:r>
            <a:endParaRPr lang="ru-RU" dirty="0" smtClean="0"/>
          </a:p>
          <a:p>
            <a:r>
              <a:rPr lang="ru-RU" dirty="0" smtClean="0"/>
              <a:t>Подростки и взрослые: «предвидеть и предотвращать рискованные ситуации»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79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дети понимают самое серьезное последствие неосторожности – смерть?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4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«Взрослое» (естественно-научное) понимание смерти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Необратимость </a:t>
            </a:r>
          </a:p>
          <a:p>
            <a:r>
              <a:rPr lang="ru-RU" dirty="0"/>
              <a:t>Отсутствие функционирования (неподвижность, отсутствие </a:t>
            </a:r>
            <a:r>
              <a:rPr lang="ru-RU" dirty="0" smtClean="0"/>
              <a:t>телесных </a:t>
            </a:r>
            <a:r>
              <a:rPr lang="ru-RU" dirty="0"/>
              <a:t>функций, невозможность </a:t>
            </a:r>
            <a:r>
              <a:rPr lang="ru-RU" dirty="0" smtClean="0"/>
              <a:t>чувствовать) </a:t>
            </a:r>
          </a:p>
          <a:p>
            <a:r>
              <a:rPr lang="ru-RU" dirty="0" smtClean="0"/>
              <a:t>Универсальность: всеобщность, </a:t>
            </a:r>
            <a:r>
              <a:rPr lang="ru-RU" dirty="0"/>
              <a:t>неизбежность </a:t>
            </a:r>
            <a:r>
              <a:rPr lang="ru-RU" dirty="0" smtClean="0"/>
              <a:t>и </a:t>
            </a:r>
            <a:r>
              <a:rPr lang="ru-RU" dirty="0"/>
              <a:t>непредсказуемость </a:t>
            </a:r>
            <a:endParaRPr lang="ru-RU" dirty="0" smtClean="0"/>
          </a:p>
          <a:p>
            <a:r>
              <a:rPr lang="ru-RU" dirty="0"/>
              <a:t>П</a:t>
            </a:r>
            <a:r>
              <a:rPr lang="ru-RU" dirty="0" smtClean="0"/>
              <a:t>ричинность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01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Необратимость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разговоре демонстрируют понимание – с 5 лет</a:t>
            </a:r>
          </a:p>
          <a:p>
            <a:r>
              <a:rPr lang="ru-RU" dirty="0" smtClean="0"/>
              <a:t>Невербальными методами – даже раньше (с 3 лет)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С возрастом понимание необратимости «ухудшается», размывается</a:t>
            </a:r>
          </a:p>
        </p:txBody>
      </p:sp>
    </p:spTree>
    <p:extLst>
      <p:ext uri="{BB962C8B-B14F-4D97-AF65-F5344CB8AC3E}">
        <p14:creationId xmlns:p14="http://schemas.microsoft.com/office/powerpoint/2010/main" val="385329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Отсутствие функционирования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 4-6 годам отличают мертвых и спящих животных</a:t>
            </a:r>
          </a:p>
          <a:p>
            <a:r>
              <a:rPr lang="ru-RU" dirty="0" smtClean="0"/>
              <a:t>У детей появляются идеи о посмертном «существовании без тела», независимо от религиозности их окружения. Они не могут представить себе, что значит «не думать», «не испытывать эмоции» и предполагают, что эти процессы продолжаются…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22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Универсальность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Понимание универсальности возникает между 6 и 9 годами, примерно до 9 лет дети верят, что можно найти способ избежать смерти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47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Самый сложный для понимания компонент. Например, дети могут объяснять смерть близких </a:t>
            </a:r>
            <a:r>
              <a:rPr lang="ru-RU" i="1" dirty="0" smtClean="0"/>
              <a:t>своим </a:t>
            </a:r>
            <a:r>
              <a:rPr lang="ru-RU" dirty="0" smtClean="0"/>
              <a:t>плохим поведением.</a:t>
            </a:r>
          </a:p>
        </p:txBody>
      </p:sp>
    </p:spTree>
    <p:extLst>
      <p:ext uri="{BB962C8B-B14F-4D97-AF65-F5344CB8AC3E}">
        <p14:creationId xmlns:p14="http://schemas.microsoft.com/office/powerpoint/2010/main" val="12282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Становление «взрослого» понятия смерти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697636"/>
          </a:xfrm>
        </p:spPr>
        <p:txBody>
          <a:bodyPr>
            <a:normAutofit/>
          </a:bodyPr>
          <a:lstStyle/>
          <a:p>
            <a:r>
              <a:rPr lang="ru-RU" dirty="0" smtClean="0"/>
              <a:t>В целом завершается к 10 годам</a:t>
            </a:r>
          </a:p>
          <a:p>
            <a:r>
              <a:rPr lang="ru-RU" dirty="0" smtClean="0"/>
              <a:t>Развивается нелинейно</a:t>
            </a:r>
          </a:p>
          <a:p>
            <a:r>
              <a:rPr lang="ru-RU" dirty="0" smtClean="0"/>
              <a:t>Имеет большие индивидуальные различия (и у взрослого может быть более «детским», чем у подростка)</a:t>
            </a:r>
          </a:p>
          <a:p>
            <a:r>
              <a:rPr lang="ru-RU" dirty="0" smtClean="0"/>
              <a:t>Точно неизвестно, что развивается раньше – понимание смертности других или собственной смертности (или одновременно)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357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требуется от ребенка в дорожно-транспортной среде?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ЧТО ИМЕННО он делает, когда переходит дорогу, выходит из автобуса…?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32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Оценка риска и принятие решений в дорожной ситуации </a:t>
            </a:r>
            <a:r>
              <a:rPr lang="ru-RU" b="1" dirty="0" smtClean="0"/>
              <a:t>подростками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Возрастные особенности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222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Но сначала – несколько слов о </a:t>
            </a:r>
            <a:r>
              <a:rPr lang="ru-RU" b="1" dirty="0" smtClean="0"/>
              <a:t>взрослых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Ведь взрослый – это эталон, с которым сравнивают подростка, и до которого ему надо «дорасти»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207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Обыденные представления о риске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16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Случайная угроза (катастрофические события)</a:t>
            </a:r>
          </a:p>
          <a:p>
            <a:r>
              <a:rPr lang="ru-RU" dirty="0" smtClean="0"/>
              <a:t>«Невидимая» угроза, о которой информируют специалисты («вредные» продукты…)</a:t>
            </a:r>
          </a:p>
          <a:p>
            <a:r>
              <a:rPr lang="ru-RU" dirty="0" smtClean="0"/>
              <a:t>Баланс потерь и приобретений (азартные игры…)</a:t>
            </a:r>
          </a:p>
          <a:p>
            <a:r>
              <a:rPr lang="ru-RU" dirty="0" smtClean="0"/>
              <a:t>Источник переживаний от преодоления опасной ситуации и себя в ней (экстремальный спорт…)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75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Неопределенность…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dirty="0" smtClean="0"/>
              <a:t>…тесно связана с риском:</a:t>
            </a:r>
          </a:p>
          <a:p>
            <a:r>
              <a:rPr lang="ru-RU" dirty="0" smtClean="0"/>
              <a:t>Неопределенность вероятности наступления ситуации</a:t>
            </a:r>
          </a:p>
          <a:p>
            <a:r>
              <a:rPr lang="ru-RU" dirty="0" smtClean="0"/>
              <a:t>Неопределенность исхода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46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Когнитивные искажения в оценке риска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Неоправданный оптимизм</a:t>
            </a:r>
          </a:p>
          <a:p>
            <a:r>
              <a:rPr lang="ru-RU" dirty="0" smtClean="0"/>
              <a:t>Доступность (ориентация на запомнившиеся яркие примеры / часто повторяющуюся информацию в СМИ…)</a:t>
            </a:r>
          </a:p>
          <a:p>
            <a:r>
              <a:rPr lang="ru-RU" dirty="0" smtClean="0"/>
              <a:t>Репрезентативность (представления о «типажах», подверженных этому риску)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162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Когнитивные искажения в оценке </a:t>
            </a:r>
            <a:r>
              <a:rPr lang="ru-RU" dirty="0" smtClean="0"/>
              <a:t>риска (2)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«Ошибка подтверждения»</a:t>
            </a:r>
          </a:p>
          <a:p>
            <a:r>
              <a:rPr lang="ru-RU" dirty="0" smtClean="0"/>
              <a:t>Предпочтение того, что уже есть: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Защита первоначальной точки зрения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Б</a:t>
            </a:r>
            <a:r>
              <a:rPr lang="ru-RU" i="1" dirty="0" smtClean="0"/>
              <a:t>о</a:t>
            </a:r>
            <a:r>
              <a:rPr lang="ru-RU" dirty="0" smtClean="0"/>
              <a:t>льшая готовность рисковать, чтобы защитить себя от потерь (а не приобрести что-то новое)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0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Теперь – о самих  </a:t>
            </a:r>
            <a:r>
              <a:rPr lang="ru-RU" b="1" dirty="0" smtClean="0"/>
              <a:t>подростках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494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Подростки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первый план выходит общение со сверстниками</a:t>
            </a:r>
          </a:p>
          <a:p>
            <a:r>
              <a:rPr lang="ru-RU" dirty="0" smtClean="0"/>
              <a:t>Потребность во взрослом – в наставнике, который видит в подростке не ребенка, а молодого взрослого, «подмастерье»</a:t>
            </a:r>
          </a:p>
          <a:p>
            <a:r>
              <a:rPr lang="ru-RU" dirty="0" smtClean="0"/>
              <a:t>Изменения самооценки, стремление к самопознанию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206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«Личный миф»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dirty="0" smtClean="0"/>
              <a:t>Осознав свою уникальность, подросток чувствует себя «главным героем» в своей истории, преувеличивает свои возможности и неуязвимость, свою значимость для других.</a:t>
            </a:r>
          </a:p>
          <a:p>
            <a:pPr marL="68580" indent="0">
              <a:buNone/>
            </a:pPr>
            <a:endParaRPr lang="ru-RU" dirty="0"/>
          </a:p>
          <a:p>
            <a:pPr marL="6858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Всегда ли это так? Соотносится ли это с вашим опытом?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8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Подростки: отношение к обучению безопасности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Думают, что уже все знают, а дорожная безопасность – тема для детского сада</a:t>
            </a:r>
          </a:p>
          <a:p>
            <a:r>
              <a:rPr lang="ru-RU" dirty="0" smtClean="0"/>
              <a:t>Могут уже иметь опыт рискованного поведения на дороге, о котором не знают взрослые</a:t>
            </a:r>
            <a:endParaRPr lang="en-US" dirty="0"/>
          </a:p>
          <a:p>
            <a:r>
              <a:rPr lang="ru-RU" dirty="0" smtClean="0"/>
              <a:t>Чувство, что «это не случится со мной» (включая рациональные аргументы – «у меня хорошая реакция»…)</a:t>
            </a:r>
            <a:endParaRPr lang="en-US" dirty="0"/>
          </a:p>
          <a:p>
            <a:r>
              <a:rPr lang="ru-RU" dirty="0" smtClean="0"/>
              <a:t>Не знают реальной статистики и не ориентируются на нее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28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Восприятие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25780" indent="-457200">
              <a:buFont typeface="+mj-lt"/>
              <a:buAutoNum type="arabicPeriod"/>
            </a:pPr>
            <a:r>
              <a:rPr lang="ru-RU" dirty="0" smtClean="0"/>
              <a:t>Обнаружить потенциальные источники опасности </a:t>
            </a:r>
            <a:r>
              <a:rPr lang="en-US" dirty="0" smtClean="0"/>
              <a:t>[</a:t>
            </a:r>
            <a:r>
              <a:rPr lang="ru-RU" dirty="0" smtClean="0"/>
              <a:t>организованный </a:t>
            </a:r>
            <a:r>
              <a:rPr lang="ru-RU" dirty="0"/>
              <a:t>визуальный поиск, </a:t>
            </a:r>
            <a:r>
              <a:rPr lang="ru-RU" dirty="0" smtClean="0"/>
              <a:t>избирательность внимания, оценка скорости/времени</a:t>
            </a:r>
            <a:r>
              <a:rPr lang="en-US" dirty="0" smtClean="0"/>
              <a:t>]</a:t>
            </a:r>
            <a:endParaRPr lang="ru-RU" dirty="0" smtClean="0"/>
          </a:p>
          <a:p>
            <a:pPr marL="525780" indent="-457200">
              <a:buFont typeface="+mj-lt"/>
              <a:buAutoNum type="arabicPeriod"/>
            </a:pPr>
            <a:r>
              <a:rPr lang="ru-RU" dirty="0" smtClean="0"/>
              <a:t>Координировать информацию от разных органов чувств с разных направлений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1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оценки рисков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Оценивают риски (вероятность их наступления) довольно точно</a:t>
            </a:r>
          </a:p>
          <a:p>
            <a:r>
              <a:rPr lang="ru-RU" dirty="0" smtClean="0"/>
              <a:t>В некоторых отношениях – даже переоценивают их, хотя в сравнении с другими наблюдается необоснованный оптимизм («я рискую меньше, чем мои сверстники»)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2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 считают себя неуязвимыми, но…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Рискуют чаще взрослых</a:t>
            </a:r>
          </a:p>
          <a:p>
            <a:r>
              <a:rPr lang="ru-RU" dirty="0" smtClean="0"/>
              <a:t>Подростки, практикующие рискованное поведение в одной из сфер жизни, вероятно, рискуют и в других контекстах</a:t>
            </a:r>
          </a:p>
          <a:p>
            <a:pPr marL="68580" indent="0">
              <a:buNone/>
            </a:pPr>
            <a:endParaRPr lang="ru-RU" dirty="0"/>
          </a:p>
          <a:p>
            <a:pPr marL="6858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Почему это происходит?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08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Возможное объяснение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ru-RU" dirty="0"/>
              <a:t>При высоком риске (смерть / инвалидность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Подростки взвешивают «за» и «против» – как при обычных решениях – и могут выбрать рискнуть, если преимущества в их глазах перевешивают</a:t>
            </a:r>
          </a:p>
          <a:p>
            <a:r>
              <a:rPr lang="ru-RU" dirty="0" smtClean="0"/>
              <a:t>Взрослые УЖЕ НЕ взвешивают «за» и «против», а сразу отказываются от такого риска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2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697636"/>
          </a:xfrm>
        </p:spPr>
        <p:txBody>
          <a:bodyPr>
            <a:normAutofit/>
          </a:bodyPr>
          <a:lstStyle/>
          <a:p>
            <a:r>
              <a:rPr lang="ru-RU" dirty="0" smtClean="0"/>
              <a:t>Подростки не так уж наивны</a:t>
            </a:r>
          </a:p>
          <a:p>
            <a:r>
              <a:rPr lang="ru-RU" dirty="0" smtClean="0"/>
              <a:t>Неэффективно просто пугать их негативными последствиями</a:t>
            </a:r>
          </a:p>
          <a:p>
            <a:r>
              <a:rPr lang="ru-RU" dirty="0" smtClean="0"/>
              <a:t>Нужно использовать их способность к взвешиванию аргументов и принятию решений, и «сдвинуть» этот процесс в сторону более безопасных решений </a:t>
            </a:r>
          </a:p>
          <a:p>
            <a:pPr marL="68580" indent="0">
              <a:buNone/>
            </a:pPr>
            <a:endParaRPr lang="ru-RU" dirty="0" smtClean="0"/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17545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Чему можно 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76964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Нужно помочь им обсудить влияние последствий на свою жизнь: </a:t>
            </a:r>
            <a:r>
              <a:rPr lang="ru-RU" i="1" dirty="0"/>
              <a:t>Что изменилось бы для тебя в жизни, если бы ты получил травму позвоночника?</a:t>
            </a:r>
          </a:p>
          <a:p>
            <a:r>
              <a:rPr lang="ru-RU" dirty="0"/>
              <a:t>Нужно дать им конкретные навыки оценки опасности и выхода из ситуаций риска (умение сказать «нет</a:t>
            </a:r>
            <a:r>
              <a:rPr lang="ru-RU" dirty="0" smtClean="0"/>
              <a:t>»…)</a:t>
            </a:r>
          </a:p>
          <a:p>
            <a:r>
              <a:rPr lang="ru-RU" dirty="0" smtClean="0"/>
              <a:t>Ответственность водителя в широком контексте (за безопасность людей, за экологию, за комфорт городского пространства…)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73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можно 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05767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Проектная деятельность и молодежные движения («изменить мир»</a:t>
            </a:r>
          </a:p>
          <a:p>
            <a:r>
              <a:rPr lang="ru-RU" dirty="0" smtClean="0"/>
              <a:t>Личные исследования (например, исследование альтернативных маршрутов в школу, на курсы, в институт с учетом покупки того или иного ТС в будущем)</a:t>
            </a:r>
          </a:p>
          <a:p>
            <a:r>
              <a:rPr lang="ru-RU" dirty="0" smtClean="0"/>
              <a:t>Привлечение подростков как экспертов (например, оценка социальной рекламы, уроки для малышей)</a:t>
            </a:r>
          </a:p>
          <a:p>
            <a:r>
              <a:rPr lang="ru-RU" dirty="0" smtClean="0"/>
              <a:t>«Прикладная </a:t>
            </a:r>
            <a:r>
              <a:rPr lang="ru-RU" dirty="0" err="1"/>
              <a:t>рискология</a:t>
            </a:r>
            <a:r>
              <a:rPr lang="ru-RU" dirty="0"/>
              <a:t>» </a:t>
            </a:r>
            <a:r>
              <a:rPr lang="ru-RU" dirty="0" smtClean="0"/>
              <a:t>в </a:t>
            </a:r>
            <a:r>
              <a:rPr lang="ru-RU" dirty="0" err="1" smtClean="0"/>
              <a:t>межпредметных</a:t>
            </a:r>
            <a:r>
              <a:rPr lang="ru-RU" dirty="0" smtClean="0"/>
              <a:t> связях (можно </a:t>
            </a:r>
            <a:r>
              <a:rPr lang="ru-RU" dirty="0"/>
              <a:t>использовать статистику ДТП в задачах по статистике)</a:t>
            </a:r>
            <a:endParaRPr lang="en-US" dirty="0"/>
          </a:p>
          <a:p>
            <a:r>
              <a:rPr lang="ru-RU" dirty="0" smtClean="0"/>
              <a:t>Тренинги уверенного поведения (провокация опасного поведения – как пример ситуации, где надо сказать «нет»)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92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Изменение поведения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Как замотивировать подростков и взрослых на более безопасные действия?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46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Формирование поведения на дороге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142637"/>
              </p:ext>
            </p:extLst>
          </p:nvPr>
        </p:nvGraphicFramePr>
        <p:xfrm>
          <a:off x="1042988" y="2324100"/>
          <a:ext cx="6777036" cy="339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012"/>
                <a:gridCol w="2259012"/>
                <a:gridCol w="22590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Авторитет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</a:t>
                      </a:r>
                      <a:r>
                        <a:rPr lang="ru-RU" baseline="0" dirty="0" smtClean="0"/>
                        <a:t> влияния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Дошкольники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Родители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Моделирование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Младшие</a:t>
                      </a:r>
                      <a:r>
                        <a:rPr lang="ru-RU" baseline="0" dirty="0" smtClean="0"/>
                        <a:t> школьники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Учитель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Моделирование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Подростки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Сверстник</a:t>
                      </a:r>
                    </a:p>
                    <a:p>
                      <a:r>
                        <a:rPr lang="ru-RU" dirty="0" smtClean="0"/>
                        <a:t>Наставник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Уже сложившиеся практики</a:t>
                      </a:r>
                      <a:r>
                        <a:rPr lang="ru-RU" baseline="0" dirty="0" smtClean="0"/>
                        <a:t> -</a:t>
                      </a:r>
                      <a:r>
                        <a:rPr lang="en-US" baseline="0" dirty="0" smtClean="0"/>
                        <a:t>&gt; </a:t>
                      </a:r>
                      <a:r>
                        <a:rPr lang="ru-RU" baseline="0" dirty="0" smtClean="0"/>
                        <a:t>при необходимости – осознанное </a:t>
                      </a:r>
                      <a:r>
                        <a:rPr lang="ru-RU" dirty="0" smtClean="0"/>
                        <a:t>изменение поведения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79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Мотивация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Хочу</a:t>
            </a:r>
            <a:r>
              <a:rPr lang="ru-RU" dirty="0" smtClean="0"/>
              <a:t> – важность </a:t>
            </a:r>
            <a:r>
              <a:rPr lang="ru-RU" dirty="0"/>
              <a:t>изменений в жизни </a:t>
            </a:r>
            <a:r>
              <a:rPr lang="ru-RU" dirty="0" smtClean="0"/>
              <a:t>человека </a:t>
            </a:r>
            <a:r>
              <a:rPr lang="ru-RU" i="1" dirty="0"/>
              <a:t>(</a:t>
            </a:r>
            <a:r>
              <a:rPr lang="ru-RU" i="1" dirty="0" smtClean="0"/>
              <a:t>Почему</a:t>
            </a:r>
            <a:r>
              <a:rPr lang="ru-RU" i="1" dirty="0"/>
              <a:t>? Зачем? Для чего?)</a:t>
            </a:r>
          </a:p>
          <a:p>
            <a:r>
              <a:rPr lang="ru-RU" b="1" dirty="0" smtClean="0"/>
              <a:t>Могу</a:t>
            </a:r>
            <a:r>
              <a:rPr lang="ru-RU" i="1" dirty="0" smtClean="0"/>
              <a:t> </a:t>
            </a:r>
            <a:r>
              <a:rPr lang="ru-RU" dirty="0" smtClean="0"/>
              <a:t>– уверенность </a:t>
            </a:r>
            <a:r>
              <a:rPr lang="ru-RU" dirty="0"/>
              <a:t>в </a:t>
            </a:r>
            <a:r>
              <a:rPr lang="ru-RU" dirty="0" smtClean="0"/>
              <a:t>изменении</a:t>
            </a:r>
            <a:r>
              <a:rPr lang="ru-RU" dirty="0"/>
              <a:t>, уверенность в </a:t>
            </a:r>
            <a:r>
              <a:rPr lang="ru-RU" dirty="0" smtClean="0"/>
              <a:t>собственных силах</a:t>
            </a:r>
            <a:r>
              <a:rPr lang="ru-RU" i="1" dirty="0" smtClean="0"/>
              <a:t> </a:t>
            </a:r>
            <a:r>
              <a:rPr lang="ru-RU" i="1" dirty="0"/>
              <a:t>(</a:t>
            </a:r>
            <a:r>
              <a:rPr lang="ru-RU" i="1" dirty="0" smtClean="0"/>
              <a:t>Как я буду это делать?)</a:t>
            </a:r>
          </a:p>
          <a:p>
            <a:r>
              <a:rPr lang="ru-RU" b="1" dirty="0" smtClean="0"/>
              <a:t>Буду</a:t>
            </a:r>
            <a:r>
              <a:rPr lang="ru-RU" dirty="0" smtClean="0"/>
              <a:t> – намерение начать делать по-новому уже сейчас, приоритет изменения</a:t>
            </a:r>
            <a:r>
              <a:rPr lang="ru-RU" i="1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63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Стадии мотивации к изменениям</a:t>
            </a:r>
            <a:endParaRPr lang="ru-RU" dirty="0"/>
          </a:p>
        </p:txBody>
      </p:sp>
      <p:pic>
        <p:nvPicPr>
          <p:cNvPr id="4" name="Содержимое 6" descr="8_stadi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03818" y="2276872"/>
            <a:ext cx="6057468" cy="4176464"/>
          </a:xfrm>
        </p:spPr>
      </p:pic>
    </p:spTree>
    <p:extLst>
      <p:ext uri="{BB962C8B-B14F-4D97-AF65-F5344CB8AC3E}">
        <p14:creationId xmlns:p14="http://schemas.microsoft.com/office/powerpoint/2010/main" val="331939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Мышление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Font typeface="+mj-lt"/>
              <a:buAutoNum type="arabicPeriod"/>
            </a:pPr>
            <a:r>
              <a:rPr lang="ru-RU" dirty="0"/>
              <a:t>Судить о степени опасности/безопасности </a:t>
            </a:r>
            <a:r>
              <a:rPr lang="en-US" dirty="0"/>
              <a:t>[</a:t>
            </a:r>
            <a:r>
              <a:rPr lang="ru-RU" dirty="0"/>
              <a:t>использование прошлого опыта и прогнозирование вероятного будущего</a:t>
            </a:r>
            <a:r>
              <a:rPr lang="en-US" dirty="0"/>
              <a:t>]</a:t>
            </a:r>
            <a:endParaRPr lang="ru-RU" dirty="0"/>
          </a:p>
          <a:p>
            <a:pPr marL="525780" indent="-457200">
              <a:buFont typeface="+mj-lt"/>
              <a:buAutoNum type="arabicPeriod"/>
            </a:pPr>
            <a:r>
              <a:rPr lang="ru-RU" dirty="0"/>
              <a:t>Быть готовым взять на себя тот или иной риск</a:t>
            </a:r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387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Стадия спокойствия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Человека не беспокоит его поведение; выгоды в его глазах значительно превышают риски</a:t>
            </a:r>
          </a:p>
          <a:p>
            <a:pPr marL="68580" indent="0">
              <a:buNone/>
            </a:pPr>
            <a:r>
              <a:rPr lang="ru-RU" b="1" dirty="0" smtClean="0"/>
              <a:t>Задача: </a:t>
            </a:r>
          </a:p>
          <a:p>
            <a:r>
              <a:rPr lang="ru-RU" dirty="0" smtClean="0"/>
              <a:t>Заронить сомнение </a:t>
            </a:r>
            <a:r>
              <a:rPr lang="ru-RU" dirty="0"/>
              <a:t>— </a:t>
            </a:r>
            <a:r>
              <a:rPr lang="ru-RU" dirty="0" smtClean="0"/>
              <a:t>способствовать осознанию рисков </a:t>
            </a:r>
            <a:r>
              <a:rPr lang="ru-RU" dirty="0"/>
              <a:t>и проблем</a:t>
            </a:r>
            <a:r>
              <a:rPr lang="ru-RU" dirty="0" smtClean="0"/>
              <a:t>, связанных с практикуемой моделью поведения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532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Стадия сомнения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76964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Человек </a:t>
            </a:r>
            <a:r>
              <a:rPr lang="ru-RU" dirty="0" smtClean="0"/>
              <a:t>испытывает двойственность </a:t>
            </a:r>
            <a:r>
              <a:rPr lang="ru-RU" dirty="0"/>
              <a:t>по </a:t>
            </a:r>
            <a:r>
              <a:rPr lang="ru-RU" dirty="0" smtClean="0"/>
              <a:t>поводу изменений</a:t>
            </a:r>
            <a:r>
              <a:rPr lang="ru-RU" dirty="0"/>
              <a:t>. </a:t>
            </a:r>
            <a:r>
              <a:rPr lang="ru-RU" dirty="0" smtClean="0"/>
              <a:t>Находится в нерешительности</a:t>
            </a:r>
            <a:r>
              <a:rPr lang="ru-RU" dirty="0"/>
              <a:t>. Не </a:t>
            </a:r>
            <a:r>
              <a:rPr lang="ru-RU" dirty="0" smtClean="0"/>
              <a:t>включает изменения в </a:t>
            </a:r>
            <a:r>
              <a:rPr lang="ru-RU" dirty="0"/>
              <a:t>свои планы </a:t>
            </a:r>
            <a:r>
              <a:rPr lang="ru-RU" dirty="0" smtClean="0"/>
              <a:t>на ближайшее будущее</a:t>
            </a:r>
          </a:p>
          <a:p>
            <a:pPr marL="68580" indent="0">
              <a:buNone/>
            </a:pPr>
            <a:r>
              <a:rPr lang="ru-RU" b="1" dirty="0" smtClean="0"/>
              <a:t>Задачи: </a:t>
            </a:r>
          </a:p>
          <a:p>
            <a:r>
              <a:rPr lang="ru-RU" dirty="0" smtClean="0"/>
              <a:t>Определить и развить причины </a:t>
            </a:r>
            <a:r>
              <a:rPr lang="ru-RU" dirty="0"/>
              <a:t>для </a:t>
            </a:r>
            <a:r>
              <a:rPr lang="ru-RU" dirty="0" smtClean="0"/>
              <a:t>изменений </a:t>
            </a:r>
            <a:r>
              <a:rPr lang="ru-RU" dirty="0"/>
              <a:t>и риски</a:t>
            </a:r>
            <a:r>
              <a:rPr lang="ru-RU" dirty="0" smtClean="0"/>
              <a:t>, связанные </a:t>
            </a:r>
            <a:r>
              <a:rPr lang="ru-RU" dirty="0"/>
              <a:t>с </a:t>
            </a:r>
            <a:r>
              <a:rPr lang="ru-RU" dirty="0" smtClean="0"/>
              <a:t>отсутствием изменений</a:t>
            </a:r>
            <a:r>
              <a:rPr lang="ru-RU" dirty="0"/>
              <a:t>.</a:t>
            </a:r>
          </a:p>
          <a:p>
            <a:r>
              <a:rPr lang="ru-RU" dirty="0"/>
              <a:t>Укреплять </a:t>
            </a:r>
            <a:r>
              <a:rPr lang="ru-RU" dirty="0" smtClean="0"/>
              <a:t>самостоятельность </a:t>
            </a:r>
            <a:r>
              <a:rPr lang="ru-RU" dirty="0"/>
              <a:t>и </a:t>
            </a:r>
            <a:r>
              <a:rPr lang="ru-RU" dirty="0" smtClean="0"/>
              <a:t>уверенность </a:t>
            </a:r>
            <a:r>
              <a:rPr lang="ru-RU" dirty="0"/>
              <a:t>в </a:t>
            </a:r>
            <a:r>
              <a:rPr lang="ru-RU" dirty="0" smtClean="0"/>
              <a:t>собственных силах относительно изменения поведения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09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87037827"/>
              </p:ext>
            </p:extLst>
          </p:nvPr>
        </p:nvGraphicFramePr>
        <p:xfrm>
          <a:off x="611560" y="1340768"/>
          <a:ext cx="8229600" cy="49377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ПЛЮСЫ</a:t>
                      </a:r>
                      <a:r>
                        <a:rPr lang="ru-RU" sz="2000" baseline="0" dirty="0" smtClean="0"/>
                        <a:t> ИЗМЕНЕНИЙ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МИНУСЫ ИЗМЕНЕНИЙ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ПЛЮСЫ </a:t>
                      </a:r>
                      <a:r>
                        <a:rPr lang="ru-RU" sz="2000" b="1" baseline="0" dirty="0" smtClean="0"/>
                        <a:t>«КОНСЕРВИРОВАНИЯ» СИТУАЦИИ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МИНУСЫ </a:t>
                      </a:r>
                      <a:r>
                        <a:rPr lang="ru-RU" sz="2000" b="1" baseline="0" dirty="0" smtClean="0"/>
                        <a:t>«КОНСЕРВИРОВАНИЯ» СИТУАЦИИ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90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Стадия планирования и подготовки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Человек </a:t>
            </a:r>
            <a:r>
              <a:rPr lang="ru-RU" dirty="0" smtClean="0"/>
              <a:t>принимает решение измениться и делает первые попытки — «</a:t>
            </a:r>
            <a:r>
              <a:rPr lang="ru-RU" dirty="0"/>
              <a:t>пробует воду</a:t>
            </a:r>
            <a:r>
              <a:rPr lang="ru-RU" dirty="0" smtClean="0"/>
              <a:t>». Планирует начать изменения уже </a:t>
            </a:r>
            <a:r>
              <a:rPr lang="ru-RU" dirty="0"/>
              <a:t>в </a:t>
            </a:r>
            <a:r>
              <a:rPr lang="ru-RU" dirty="0" smtClean="0"/>
              <a:t>ближайшее время (не позже, чем через месяц)</a:t>
            </a:r>
          </a:p>
          <a:p>
            <a:pPr marL="68580" indent="0">
              <a:buNone/>
            </a:pPr>
            <a:r>
              <a:rPr lang="ru-RU" b="1" dirty="0" smtClean="0"/>
              <a:t>Задача:</a:t>
            </a:r>
          </a:p>
          <a:p>
            <a:r>
              <a:rPr lang="ru-RU" dirty="0"/>
              <a:t>Помочь </a:t>
            </a:r>
            <a:r>
              <a:rPr lang="ru-RU" dirty="0" smtClean="0"/>
              <a:t>человеку </a:t>
            </a:r>
            <a:r>
              <a:rPr lang="ru-RU" dirty="0"/>
              <a:t>наметить </a:t>
            </a:r>
            <a:r>
              <a:rPr lang="ru-RU" dirty="0" smtClean="0"/>
              <a:t>оптимальный план действий</a:t>
            </a:r>
            <a:r>
              <a:rPr lang="ru-RU" dirty="0"/>
              <a:t>, </a:t>
            </a:r>
            <a:r>
              <a:rPr lang="ru-RU" dirty="0" smtClean="0"/>
              <a:t>направленных на изменения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48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Стадия действия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Человек </a:t>
            </a:r>
            <a:r>
              <a:rPr lang="ru-RU" dirty="0" smtClean="0"/>
              <a:t>пробует </a:t>
            </a:r>
            <a:r>
              <a:rPr lang="ru-RU" dirty="0"/>
              <a:t>вести </a:t>
            </a:r>
            <a:r>
              <a:rPr lang="ru-RU" dirty="0" smtClean="0"/>
              <a:t>себя по-новому </a:t>
            </a:r>
            <a:r>
              <a:rPr lang="ru-RU" dirty="0"/>
              <a:t>в </a:t>
            </a:r>
            <a:r>
              <a:rPr lang="ru-RU" dirty="0" smtClean="0"/>
              <a:t>течение </a:t>
            </a:r>
            <a:r>
              <a:rPr lang="ru-RU" dirty="0"/>
              <a:t>3—6 </a:t>
            </a:r>
            <a:r>
              <a:rPr lang="ru-RU" dirty="0" smtClean="0"/>
              <a:t>месяцев</a:t>
            </a:r>
          </a:p>
          <a:p>
            <a:pPr marL="68580" indent="0">
              <a:buNone/>
            </a:pPr>
            <a:r>
              <a:rPr lang="ru-RU" b="1" dirty="0" smtClean="0"/>
              <a:t>Задача:</a:t>
            </a:r>
          </a:p>
          <a:p>
            <a:r>
              <a:rPr lang="ru-RU" dirty="0" smtClean="0"/>
              <a:t>Поддержать начинания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7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Стадия поддержки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Человек </a:t>
            </a:r>
            <a:r>
              <a:rPr lang="ru-RU" dirty="0" smtClean="0"/>
              <a:t>длительное время (</a:t>
            </a:r>
            <a:r>
              <a:rPr lang="ru-RU" dirty="0"/>
              <a:t>от 6 месяцев </a:t>
            </a:r>
            <a:r>
              <a:rPr lang="ru-RU" dirty="0" smtClean="0"/>
              <a:t>до 5 </a:t>
            </a:r>
            <a:r>
              <a:rPr lang="ru-RU" dirty="0"/>
              <a:t>лет и более</a:t>
            </a:r>
            <a:r>
              <a:rPr lang="ru-RU" dirty="0" smtClean="0"/>
              <a:t>) придержива</a:t>
            </a:r>
            <a:r>
              <a:rPr lang="ru-RU" dirty="0"/>
              <a:t>е</a:t>
            </a:r>
            <a:r>
              <a:rPr lang="ru-RU" dirty="0" smtClean="0"/>
              <a:t>тся нового образа поведения</a:t>
            </a:r>
          </a:p>
          <a:p>
            <a:pPr marL="68580" indent="0">
              <a:buNone/>
            </a:pPr>
            <a:r>
              <a:rPr lang="ru-RU" b="1" dirty="0" smtClean="0"/>
              <a:t>Задача:</a:t>
            </a:r>
          </a:p>
          <a:p>
            <a:r>
              <a:rPr lang="ru-RU" dirty="0" smtClean="0"/>
              <a:t>Поддержать клиента </a:t>
            </a:r>
            <a:r>
              <a:rPr lang="ru-RU" dirty="0"/>
              <a:t>в </a:t>
            </a:r>
            <a:r>
              <a:rPr lang="ru-RU" dirty="0" smtClean="0"/>
              <a:t>определении факторов </a:t>
            </a:r>
            <a:r>
              <a:rPr lang="ru-RU" dirty="0"/>
              <a:t>срывов </a:t>
            </a:r>
            <a:r>
              <a:rPr lang="ru-RU" dirty="0" smtClean="0"/>
              <a:t>и помочь разработать </a:t>
            </a:r>
            <a:r>
              <a:rPr lang="ru-RU" dirty="0"/>
              <a:t>и </a:t>
            </a:r>
            <a:r>
              <a:rPr lang="ru-RU" dirty="0" smtClean="0"/>
              <a:t>применить стратегии профилактики срывов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70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Вопросы?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Спасибо </a:t>
            </a:r>
            <a:r>
              <a:rPr lang="ru-RU" smtClean="0"/>
              <a:t>за внимание!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4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b="1" dirty="0" smtClean="0"/>
              <a:t>Знания: </a:t>
            </a:r>
            <a:r>
              <a:rPr lang="ru-RU" dirty="0" smtClean="0"/>
              <a:t>транспорт может быть опасен</a:t>
            </a:r>
            <a:r>
              <a:rPr lang="en-US" dirty="0"/>
              <a:t> </a:t>
            </a:r>
            <a:endParaRPr lang="ru-RU" dirty="0" smtClean="0"/>
          </a:p>
          <a:p>
            <a:pPr marL="68580" indent="0">
              <a:buNone/>
            </a:pPr>
            <a:endParaRPr lang="ru-RU" dirty="0" smtClean="0"/>
          </a:p>
          <a:p>
            <a:pPr marL="68580" indent="0">
              <a:buNone/>
            </a:pPr>
            <a:r>
              <a:rPr lang="ru-RU" b="1" dirty="0" smtClean="0"/>
              <a:t>Поведение: </a:t>
            </a:r>
            <a:r>
              <a:rPr lang="ru-RU" dirty="0" smtClean="0"/>
              <a:t>действия и правила, обеспечивающие безопасность</a:t>
            </a:r>
          </a:p>
          <a:p>
            <a:pPr marL="6858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ru-RU" b="1" dirty="0" smtClean="0"/>
              <a:t>Выбор: </a:t>
            </a:r>
            <a:r>
              <a:rPr lang="ru-RU" dirty="0" smtClean="0"/>
              <a:t>оценка риска и выбор безопасной стратегии поведения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23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</a:t>
            </a:r>
            <a:r>
              <a:rPr lang="ru-RU" dirty="0" smtClean="0"/>
              <a:t>ладшие дошкольники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Развиваются сенсорные эталоны (цвета, формы, звуки…)</a:t>
            </a:r>
          </a:p>
          <a:p>
            <a:r>
              <a:rPr lang="ru-RU" dirty="0" smtClean="0"/>
              <a:t>Наглядно-действенное мышление</a:t>
            </a:r>
          </a:p>
          <a:p>
            <a:r>
              <a:rPr lang="ru-RU" dirty="0" smtClean="0"/>
              <a:t>Кризис 3 лет: «Я сам»</a:t>
            </a:r>
          </a:p>
          <a:p>
            <a:r>
              <a:rPr lang="ru-RU" dirty="0" smtClean="0"/>
              <a:t>Уже есть сложившиеся предпочтения, включая представления о неприятном (и это может быть, например, детское автокресло…)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697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Чему можно 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165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Что транспорт бывает опасен и почему (например, машина быстрее человека, она твердая…)</a:t>
            </a:r>
          </a:p>
          <a:p>
            <a:r>
              <a:rPr lang="ru-RU" dirty="0" smtClean="0"/>
              <a:t>Как ориентироваться в объектах на дороге (не только визуально: игра в распознавание звуков – сирена скорой помощи, гудение двигателя, звонок велосипеда…)</a:t>
            </a:r>
          </a:p>
          <a:p>
            <a:pPr marL="68580" indent="0">
              <a:buNone/>
            </a:pPr>
            <a:endParaRPr lang="ru-RU" dirty="0" smtClean="0"/>
          </a:p>
          <a:p>
            <a:pPr marL="6858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Кто является главным взрослым, обучающим безопасности на дороге в этом возрасте?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56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Положительные требования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r>
              <a:rPr lang="ru-RU" dirty="0" smtClean="0"/>
              <a:t>«Не перебегай дорогу», «Нельзя вырывать руку» – а что тогда делать?</a:t>
            </a:r>
          </a:p>
          <a:p>
            <a:pPr marL="68580" indent="0" algn="ctr">
              <a:buNone/>
            </a:pPr>
            <a:endParaRPr lang="ru-RU" dirty="0"/>
          </a:p>
          <a:p>
            <a:pPr marL="6858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Можете ли вы привести 2-3 примера положительных требований к ребенку при переходе дороги?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4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1043</TotalTime>
  <Words>1849</Words>
  <Application>Microsoft Office PowerPoint</Application>
  <PresentationFormat>Экран (4:3)</PresentationFormat>
  <Paragraphs>221</Paragraphs>
  <Slides>56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57" baseType="lpstr">
      <vt:lpstr>Остин</vt:lpstr>
      <vt:lpstr>Возрастные аспекты  взаимодействия участников дорожно- транспортной среды</vt:lpstr>
      <vt:lpstr>Ребенок на дороге – от младшего дошкольника к школьнику</vt:lpstr>
      <vt:lpstr>Что требуется от ребенка в дорожно-транспортной среде?</vt:lpstr>
      <vt:lpstr>Восприятие</vt:lpstr>
      <vt:lpstr>Мышление</vt:lpstr>
      <vt:lpstr>Этапы обучения</vt:lpstr>
      <vt:lpstr>Младшие дошкольники</vt:lpstr>
      <vt:lpstr>Чему можно учить</vt:lpstr>
      <vt:lpstr>Положительные требования</vt:lpstr>
      <vt:lpstr>Как можно учить</vt:lpstr>
      <vt:lpstr>Познавательный эгоцентризм</vt:lpstr>
      <vt:lpstr>Старшие дошкольники</vt:lpstr>
      <vt:lpstr>Чему можно учить</vt:lpstr>
      <vt:lpstr>Как можно учить</vt:lpstr>
      <vt:lpstr>Младшие школьники</vt:lpstr>
      <vt:lpstr>Младшие школьники</vt:lpstr>
      <vt:lpstr>Различия в опыте</vt:lpstr>
      <vt:lpstr>Различия в опыте: примерная градация</vt:lpstr>
      <vt:lpstr>Чему можно учить</vt:lpstr>
      <vt:lpstr>Чему можно учить</vt:lpstr>
      <vt:lpstr>Как можно учить</vt:lpstr>
      <vt:lpstr>Развитие представлений об ответственности</vt:lpstr>
      <vt:lpstr>Как дети понимают самое серьезное последствие неосторожности – смерть?</vt:lpstr>
      <vt:lpstr>«Взрослое» (естественно-научное) понимание смерти</vt:lpstr>
      <vt:lpstr>Необратимость</vt:lpstr>
      <vt:lpstr>Отсутствие функционирования</vt:lpstr>
      <vt:lpstr>Универсальность</vt:lpstr>
      <vt:lpstr>Причинность</vt:lpstr>
      <vt:lpstr>Становление «взрослого» понятия смерти</vt:lpstr>
      <vt:lpstr>Оценка риска и принятие решений в дорожной ситуации подростками</vt:lpstr>
      <vt:lpstr>Но сначала – несколько слов о взрослых</vt:lpstr>
      <vt:lpstr>Обыденные представления о риске</vt:lpstr>
      <vt:lpstr>Неопределенность…</vt:lpstr>
      <vt:lpstr>Когнитивные искажения в оценке риска</vt:lpstr>
      <vt:lpstr>Когнитивные искажения в оценке риска (2)</vt:lpstr>
      <vt:lpstr>Теперь – о самих  подростках</vt:lpstr>
      <vt:lpstr>Подростки</vt:lpstr>
      <vt:lpstr>«Личный миф»</vt:lpstr>
      <vt:lpstr>Подростки: отношение к обучению безопасности</vt:lpstr>
      <vt:lpstr>Особенности оценки рисков</vt:lpstr>
      <vt:lpstr>НЕ считают себя неуязвимыми, но…</vt:lpstr>
      <vt:lpstr>Возможное объяснение</vt:lpstr>
      <vt:lpstr>Выводы</vt:lpstr>
      <vt:lpstr>Чему можно учить</vt:lpstr>
      <vt:lpstr>Как можно учить</vt:lpstr>
      <vt:lpstr>Изменение поведения</vt:lpstr>
      <vt:lpstr>Формирование поведения на дороге</vt:lpstr>
      <vt:lpstr>Мотивация</vt:lpstr>
      <vt:lpstr>Стадии мотивации к изменениям</vt:lpstr>
      <vt:lpstr>Стадия спокойствия</vt:lpstr>
      <vt:lpstr>Стадия сомнения</vt:lpstr>
      <vt:lpstr>Презентация PowerPoint</vt:lpstr>
      <vt:lpstr>Стадия планирования и подготовки </vt:lpstr>
      <vt:lpstr>Стадия действия</vt:lpstr>
      <vt:lpstr>Стадия поддержки</vt:lpstr>
      <vt:lpstr>Вопросы?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Tnushka</dc:creator>
  <cp:lastModifiedBy>Ирина Бочковская</cp:lastModifiedBy>
  <cp:revision>209</cp:revision>
  <dcterms:created xsi:type="dcterms:W3CDTF">2016-10-18T18:57:17Z</dcterms:created>
  <dcterms:modified xsi:type="dcterms:W3CDTF">2016-10-20T14:37:26Z</dcterms:modified>
</cp:coreProperties>
</file>